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doc" ContentType="application/msword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2"/>
  </p:sldMasterIdLst>
  <p:notesMasterIdLst>
    <p:notesMasterId r:id="rId38"/>
  </p:notesMasterIdLst>
  <p:handoutMasterIdLst>
    <p:handoutMasterId r:id="rId39"/>
  </p:handoutMasterIdLst>
  <p:sldIdLst>
    <p:sldId id="285" r:id="rId3"/>
    <p:sldId id="272" r:id="rId4"/>
    <p:sldId id="307" r:id="rId5"/>
    <p:sldId id="308" r:id="rId6"/>
    <p:sldId id="303" r:id="rId7"/>
    <p:sldId id="309" r:id="rId8"/>
    <p:sldId id="287" r:id="rId9"/>
    <p:sldId id="286" r:id="rId10"/>
    <p:sldId id="310" r:id="rId11"/>
    <p:sldId id="282" r:id="rId12"/>
    <p:sldId id="311" r:id="rId13"/>
    <p:sldId id="283" r:id="rId14"/>
    <p:sldId id="312" r:id="rId15"/>
    <p:sldId id="278" r:id="rId16"/>
    <p:sldId id="313" r:id="rId17"/>
    <p:sldId id="277" r:id="rId18"/>
    <p:sldId id="279" r:id="rId19"/>
    <p:sldId id="290" r:id="rId20"/>
    <p:sldId id="295" r:id="rId21"/>
    <p:sldId id="306" r:id="rId22"/>
    <p:sldId id="305" r:id="rId23"/>
    <p:sldId id="296" r:id="rId24"/>
    <p:sldId id="300" r:id="rId25"/>
    <p:sldId id="304" r:id="rId26"/>
    <p:sldId id="294" r:id="rId27"/>
    <p:sldId id="297" r:id="rId28"/>
    <p:sldId id="314" r:id="rId29"/>
    <p:sldId id="289" r:id="rId30"/>
    <p:sldId id="315" r:id="rId31"/>
    <p:sldId id="291" r:id="rId32"/>
    <p:sldId id="269" r:id="rId33"/>
    <p:sldId id="280" r:id="rId34"/>
    <p:sldId id="298" r:id="rId35"/>
    <p:sldId id="299" r:id="rId36"/>
    <p:sldId id="302" r:id="rId37"/>
  </p:sldIdLst>
  <p:sldSz cx="9144000" cy="6858000" type="screen4x3"/>
  <p:notesSz cx="68580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592"/>
    <a:srgbClr val="70CED3"/>
    <a:srgbClr val="00BEBC"/>
    <a:srgbClr val="135881"/>
    <a:srgbClr val="00FFFC"/>
    <a:srgbClr val="23A7F4"/>
    <a:srgbClr val="208ECD"/>
    <a:srgbClr val="007C82"/>
    <a:srgbClr val="CCF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110" autoAdjust="0"/>
  </p:normalViewPr>
  <p:slideViewPr>
    <p:cSldViewPr snapToGrid="0" snapToObjects="1">
      <p:cViewPr>
        <p:scale>
          <a:sx n="80" d="100"/>
          <a:sy n="80" d="100"/>
        </p:scale>
        <p:origin x="-174" y="366"/>
      </p:cViewPr>
      <p:guideLst>
        <p:guide orient="horz" pos="21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2" d="100"/>
          <a:sy n="52" d="100"/>
        </p:scale>
        <p:origin x="-2856" y="-96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Sheet1!$A$2:$A$9</c:f>
              <c:numCache>
                <c:formatCode>General</c:formatCode>
                <c:ptCount val="8"/>
                <c:pt idx="0">
                  <c:v>2</c:v>
                </c:pt>
                <c:pt idx="1">
                  <c:v>2</c:v>
                </c:pt>
                <c:pt idx="2">
                  <c:v>18</c:v>
                </c:pt>
                <c:pt idx="3">
                  <c:v>15</c:v>
                </c:pt>
                <c:pt idx="4">
                  <c:v>-5</c:v>
                </c:pt>
                <c:pt idx="5">
                  <c:v>-8</c:v>
                </c:pt>
                <c:pt idx="6">
                  <c:v>-15</c:v>
                </c:pt>
                <c:pt idx="7">
                  <c:v>-18</c:v>
                </c:pt>
              </c:numCache>
            </c:numRef>
          </c:xVal>
          <c:yVal>
            <c:numRef>
              <c:f>Sheet1!$B$2:$B$9</c:f>
              <c:numCache>
                <c:formatCode>General</c:formatCode>
                <c:ptCount val="8"/>
                <c:pt idx="0">
                  <c:v>4</c:v>
                </c:pt>
                <c:pt idx="1">
                  <c:v>20</c:v>
                </c:pt>
                <c:pt idx="2">
                  <c:v>4</c:v>
                </c:pt>
                <c:pt idx="3">
                  <c:v>12</c:v>
                </c:pt>
                <c:pt idx="4">
                  <c:v>5</c:v>
                </c:pt>
                <c:pt idx="5">
                  <c:v>18</c:v>
                </c:pt>
                <c:pt idx="6">
                  <c:v>5</c:v>
                </c:pt>
                <c:pt idx="7">
                  <c:v>18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6132352"/>
        <c:axId val="206133888"/>
      </c:scatterChart>
      <c:valAx>
        <c:axId val="206132352"/>
        <c:scaling>
          <c:orientation val="minMax"/>
          <c:max val="20"/>
          <c:min val="-20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crossAx val="206133888"/>
        <c:crosses val="autoZero"/>
        <c:crossBetween val="midCat"/>
      </c:valAx>
      <c:valAx>
        <c:axId val="206133888"/>
        <c:scaling>
          <c:orientation val="minMax"/>
          <c:max val="20"/>
          <c:min val="0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crossAx val="20613235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0.50259</cdr:x>
      <cdr:y>0.03948</cdr:y>
    </cdr:from>
    <cdr:to>
      <cdr:x>0.50259</cdr:x>
      <cdr:y>0.95203</cdr:y>
    </cdr:to>
    <cdr:cxnSp macro="">
      <cdr:nvCxnSpPr>
        <cdr:cNvPr id="3" name="Straight Arrow Connector 2"/>
        <cdr:cNvCxnSpPr/>
      </cdr:nvCxnSpPr>
      <cdr:spPr>
        <a:xfrm xmlns:a="http://schemas.openxmlformats.org/drawingml/2006/main" flipV="1">
          <a:off x="3970067" y="134099"/>
          <a:ext cx="0" cy="309973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</cdr:x>
      <cdr:y>0.86113</cdr:y>
    </cdr:from>
    <cdr:to>
      <cdr:x>1</cdr:x>
      <cdr:y>0.86849</cdr:y>
    </cdr:to>
    <cdr:cxnSp macro="">
      <cdr:nvCxnSpPr>
        <cdr:cNvPr id="5" name="Straight Arrow Connector 4"/>
        <cdr:cNvCxnSpPr/>
      </cdr:nvCxnSpPr>
      <cdr:spPr>
        <a:xfrm xmlns:a="http://schemas.openxmlformats.org/drawingml/2006/main">
          <a:off x="0" y="2925075"/>
          <a:ext cx="7899247" cy="24998"/>
        </a:xfrm>
        <a:prstGeom xmlns:a="http://schemas.openxmlformats.org/drawingml/2006/main" prst="straightConnector1">
          <a:avLst/>
        </a:prstGeom>
        <a:ln xmlns:a="http://schemas.openxmlformats.org/drawingml/2006/main">
          <a:headEnd type="arrow"/>
          <a:tailEnd type="arrow"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0.04721</cdr:x>
      <cdr:y>0.07316</cdr:y>
    </cdr:from>
    <cdr:to>
      <cdr:x>0.42453</cdr:x>
      <cdr:y>0.72549</cdr:y>
    </cdr:to>
    <cdr:sp macro="" textlink="">
      <cdr:nvSpPr>
        <cdr:cNvPr id="9" name="Flowchart: Decision 8"/>
        <cdr:cNvSpPr/>
      </cdr:nvSpPr>
      <cdr:spPr>
        <a:xfrm xmlns:a="http://schemas.openxmlformats.org/drawingml/2006/main" rot="2200084">
          <a:off x="372947" y="248526"/>
          <a:ext cx="2980536" cy="2215806"/>
        </a:xfrm>
        <a:prstGeom xmlns:a="http://schemas.openxmlformats.org/drawingml/2006/main" prst="flowChartDecision">
          <a:avLst/>
        </a:prstGeom>
        <a:noFill xmlns:a="http://schemas.openxmlformats.org/drawingml/2006/main"/>
        <a:ln xmlns:a="http://schemas.openxmlformats.org/drawingml/2006/main">
          <a:solidFill>
            <a:srgbClr val="00B050"/>
          </a:solidFill>
        </a:ln>
      </cdr:spPr>
      <cdr:style>
        <a:lnRef xmlns:a="http://schemas.openxmlformats.org/drawingml/2006/main" idx="2">
          <a:schemeClr val="accent3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2BAB8-5299-475E-AF71-BDB1309673BF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Amna Ahmad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11DF2D-7511-49EA-90F4-017EC27CB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56874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B74C0-C48A-4267-8456-8AFAE3D5B413}" type="datetimeFigureOut">
              <a:rPr lang="en-US" smtClean="0"/>
              <a:t>2/28/2014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Amna Ahmad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AC2F1-A545-4AF5-9C17-A72522F3FA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26865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Amna Ahmad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AAC2F1-A545-4AF5-9C17-A72522F3FAA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969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AC2F1-A545-4AF5-9C17-A72522F3FAA8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Amna Ahmad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7920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AC2F1-A545-4AF5-9C17-A72522F3FAA8}" type="slidenum">
              <a:rPr lang="en-US" smtClean="0"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Amna Ahmad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728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Amna Ahmad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AAC2F1-A545-4AF5-9C17-A72522F3FAA8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695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Amna Ahmad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AAC2F1-A545-4AF5-9C17-A72522F3FAA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695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Amna Ahmad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AAC2F1-A545-4AF5-9C17-A72522F3FAA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695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Amna Ahmad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AAC2F1-A545-4AF5-9C17-A72522F3FAA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695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Amna Ahmad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AAC2F1-A545-4AF5-9C17-A72522F3FAA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695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Amna Ahmad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AAC2F1-A545-4AF5-9C17-A72522F3FAA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6952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Amna Ahmad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AAC2F1-A545-4AF5-9C17-A72522F3FAA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695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Amna Ahmad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AAC2F1-A545-4AF5-9C17-A72522F3FAA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6952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Amna Ahmad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AAC2F1-A545-4AF5-9C17-A72522F3FAA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695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58283423-B16D-42AB-884B-4CC2A5741B4E}" type="datetime1">
              <a:rPr lang="en-US" smtClean="0"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Amna Ahmad 2014 ©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85E1ADBF-E532-468A-98AB-DC9FDBC897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678F36B0-B0EF-4B8D-BBE3-3C5A765C88B4}" type="datetime1">
              <a:rPr lang="en-US" smtClean="0"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Amna Ahmad 2014 ©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C74B1952-8E42-4C9A-B1D6-C6B71F8F87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9BE4A832-ADDC-4B64-A022-F2D6EBFC8ABF}" type="datetime1">
              <a:rPr lang="en-US" smtClean="0"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Amna Ahmad 2014 ©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6B85ABA5-62CC-4AC1-AE72-A0A5B5BE75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E0310F43-D775-4F54-A369-A00A328EEC1F}" type="datetime1">
              <a:rPr lang="en-US" smtClean="0"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Amna Ahmad 2014 ©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6B8A9B68-F57C-4A12-A664-ECB379DACA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07EE28B1-3529-42F2-947F-0C66A7C21084}" type="datetime1">
              <a:rPr lang="en-US" smtClean="0"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Amna Ahmad 2014 ©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B8D4D205-02E6-4A27-A6AE-AA43A4D143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B14B34A2-E816-4438-A1C6-44A751FE4295}" type="datetime1">
              <a:rPr lang="en-US" smtClean="0"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Amna Ahmad 2014 ©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D50A6338-7960-4F3F-AF87-FEAB6198A9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63467192-D9F1-4920-A490-D5DC442CD85D}" type="datetime1">
              <a:rPr lang="en-US" smtClean="0"/>
              <a:t>2/28/2014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Amna Ahmad 2014 ©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52FC5453-DE37-4F6F-AC32-DEA39A1945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FDBA9A47-5B9A-4BB9-AAAE-903A7A884746}" type="datetime1">
              <a:rPr lang="en-US" smtClean="0"/>
              <a:t>2/28/2014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Amna Ahmad 2014 ©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A4E25597-5D2D-4684-A6B9-F7BA52F023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4A19B25F-7655-4E71-BFDF-FEC43399A512}" type="datetime1">
              <a:rPr lang="en-US" smtClean="0"/>
              <a:t>2/28/2014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Amna Ahmad 2014 ©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FCEC31AF-DADF-4BD8-A37F-475CD42AA4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621108B2-D71A-461B-A743-5F6357DF9FFD}" type="datetime1">
              <a:rPr lang="en-US" smtClean="0"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Amna Ahmad 2014 ©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EAA96D07-5E60-4B31-8438-F4C97B36E0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9EE4733B-1708-48CC-B39A-DA5AA1C6CD78}" type="datetime1">
              <a:rPr lang="en-US" smtClean="0"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Amna Ahmad 2014 ©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fld id="{522D0AC1-7975-480C-B470-7B8A6C6F85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0" y="3886200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hf sldNum="0" hd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aahmad@mvusd.net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wmf"/><Relationship Id="rId4" Type="http://schemas.openxmlformats.org/officeDocument/2006/relationships/package" Target="../embeddings/Microsoft_Word_Document1.docx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wmf"/><Relationship Id="rId4" Type="http://schemas.openxmlformats.org/officeDocument/2006/relationships/package" Target="../embeddings/Microsoft_Word_Document2.docx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w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4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package" Target="../embeddings/Microsoft_Word_Document3.docx"/><Relationship Id="rId5" Type="http://schemas.openxmlformats.org/officeDocument/2006/relationships/oleObject" Target="../embeddings/oleObject5.bin"/><Relationship Id="rId4" Type="http://schemas.openxmlformats.org/officeDocument/2006/relationships/image" Target="../media/image9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0.wmf"/><Relationship Id="rId4" Type="http://schemas.openxmlformats.org/officeDocument/2006/relationships/package" Target="../embeddings/Microsoft_Word_Document5.docx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1.wmf"/><Relationship Id="rId5" Type="http://schemas.openxmlformats.org/officeDocument/2006/relationships/package" Target="../embeddings/Microsoft_Word_Document6.docx"/><Relationship Id="rId4" Type="http://schemas.openxmlformats.org/officeDocument/2006/relationships/oleObject" Target="../embeddings/oleObject7.bin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map.mathshell.org/materials/stds.php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be 3"/>
          <p:cNvSpPr>
            <a:spLocks noChangeArrowheads="1"/>
          </p:cNvSpPr>
          <p:nvPr/>
        </p:nvSpPr>
        <p:spPr bwMode="auto">
          <a:xfrm flipH="1">
            <a:off x="3624262" y="3255963"/>
            <a:ext cx="2192337" cy="2193925"/>
          </a:xfrm>
          <a:prstGeom prst="cube">
            <a:avLst>
              <a:gd name="adj" fmla="val 15162"/>
            </a:avLst>
          </a:prstGeom>
          <a:gradFill rotWithShape="1">
            <a:gsLst>
              <a:gs pos="0">
                <a:srgbClr val="262626"/>
              </a:gs>
              <a:gs pos="50000">
                <a:srgbClr val="7F7F7F"/>
              </a:gs>
              <a:gs pos="100000">
                <a:srgbClr val="404040"/>
              </a:gs>
            </a:gsLst>
            <a:lin ang="18900000"/>
          </a:gradFill>
          <a:ln w="9525">
            <a:solidFill>
              <a:srgbClr val="262626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lvl="0" algn="ctr" defTabSz="801688">
              <a:spcBef>
                <a:spcPct val="20000"/>
              </a:spcBef>
            </a:pPr>
            <a:endParaRPr lang="en-US" sz="2800" noProof="1">
              <a:solidFill>
                <a:prstClr val="black"/>
              </a:solidFill>
              <a:latin typeface="Times New Roman"/>
              <a:cs typeface="Arial" charset="0"/>
            </a:endParaRPr>
          </a:p>
        </p:txBody>
      </p:sp>
      <p:sp>
        <p:nvSpPr>
          <p:cNvPr id="5" name="Cube 4"/>
          <p:cNvSpPr>
            <a:spLocks noChangeArrowheads="1"/>
          </p:cNvSpPr>
          <p:nvPr/>
        </p:nvSpPr>
        <p:spPr bwMode="auto">
          <a:xfrm flipH="1">
            <a:off x="3624263" y="1287463"/>
            <a:ext cx="2192337" cy="2193925"/>
          </a:xfrm>
          <a:prstGeom prst="cube">
            <a:avLst>
              <a:gd name="adj" fmla="val 15162"/>
            </a:avLst>
          </a:prstGeom>
          <a:gradFill rotWithShape="1">
            <a:gsLst>
              <a:gs pos="0">
                <a:srgbClr val="262626"/>
              </a:gs>
              <a:gs pos="50000">
                <a:srgbClr val="7F7F7F"/>
              </a:gs>
              <a:gs pos="100000">
                <a:srgbClr val="404040"/>
              </a:gs>
            </a:gsLst>
            <a:lin ang="18900000"/>
          </a:gradFill>
          <a:ln w="9525">
            <a:solidFill>
              <a:srgbClr val="262626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Cube 5"/>
          <p:cNvSpPr>
            <a:spLocks noChangeArrowheads="1"/>
          </p:cNvSpPr>
          <p:nvPr/>
        </p:nvSpPr>
        <p:spPr bwMode="auto">
          <a:xfrm flipH="1">
            <a:off x="1668463" y="3255963"/>
            <a:ext cx="2192337" cy="2193925"/>
          </a:xfrm>
          <a:prstGeom prst="cube">
            <a:avLst>
              <a:gd name="adj" fmla="val 15162"/>
            </a:avLst>
          </a:prstGeom>
          <a:gradFill rotWithShape="1">
            <a:gsLst>
              <a:gs pos="0">
                <a:srgbClr val="262626"/>
              </a:gs>
              <a:gs pos="50000">
                <a:srgbClr val="7F7F7F"/>
              </a:gs>
              <a:gs pos="100000">
                <a:srgbClr val="404040"/>
              </a:gs>
            </a:gsLst>
            <a:lin ang="18900000"/>
          </a:gradFill>
          <a:ln w="9525">
            <a:solidFill>
              <a:srgbClr val="262626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" name="Cube 6"/>
          <p:cNvSpPr>
            <a:spLocks noChangeArrowheads="1"/>
          </p:cNvSpPr>
          <p:nvPr/>
        </p:nvSpPr>
        <p:spPr bwMode="auto">
          <a:xfrm flipH="1">
            <a:off x="1668463" y="1287463"/>
            <a:ext cx="2192337" cy="2193925"/>
          </a:xfrm>
          <a:prstGeom prst="cube">
            <a:avLst>
              <a:gd name="adj" fmla="val 15162"/>
            </a:avLst>
          </a:prstGeom>
          <a:gradFill rotWithShape="1">
            <a:gsLst>
              <a:gs pos="0">
                <a:srgbClr val="262626"/>
              </a:gs>
              <a:gs pos="50000">
                <a:srgbClr val="7F7F7F"/>
              </a:gs>
              <a:gs pos="100000">
                <a:srgbClr val="404040"/>
              </a:gs>
            </a:gsLst>
            <a:lin ang="18900000"/>
          </a:gradFill>
          <a:ln w="9525">
            <a:solidFill>
              <a:srgbClr val="262626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Left-Up Arrow 7"/>
          <p:cNvSpPr/>
          <p:nvPr/>
        </p:nvSpPr>
        <p:spPr>
          <a:xfrm flipH="1">
            <a:off x="930275" y="1288256"/>
            <a:ext cx="4886325" cy="4886325"/>
          </a:xfrm>
          <a:prstGeom prst="leftUpArrow">
            <a:avLst>
              <a:gd name="adj1" fmla="val 6614"/>
              <a:gd name="adj2" fmla="val 6509"/>
              <a:gd name="adj3" fmla="val 7051"/>
            </a:avLst>
          </a:prstGeom>
          <a:gradFill flip="none" rotWithShape="1">
            <a:gsLst>
              <a:gs pos="0">
                <a:srgbClr val="156593"/>
              </a:gs>
              <a:gs pos="100000">
                <a:srgbClr val="74F4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Left-Up Arrow 10"/>
          <p:cNvSpPr/>
          <p:nvPr/>
        </p:nvSpPr>
        <p:spPr>
          <a:xfrm flipH="1">
            <a:off x="930275" y="1288256"/>
            <a:ext cx="4886325" cy="4886325"/>
          </a:xfrm>
          <a:prstGeom prst="leftUpArrow">
            <a:avLst>
              <a:gd name="adj1" fmla="val 6614"/>
              <a:gd name="adj2" fmla="val 6509"/>
              <a:gd name="adj3" fmla="val 7051"/>
            </a:avLst>
          </a:prstGeom>
          <a:gradFill flip="none" rotWithShape="1">
            <a:gsLst>
              <a:gs pos="0">
                <a:srgbClr val="156593"/>
              </a:gs>
              <a:gs pos="100000">
                <a:srgbClr val="74F4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352" name="Rektangel 13"/>
          <p:cNvSpPr>
            <a:spLocks noChangeArrowheads="1"/>
          </p:cNvSpPr>
          <p:nvPr/>
        </p:nvSpPr>
        <p:spPr bwMode="auto">
          <a:xfrm>
            <a:off x="4111625" y="3875871"/>
            <a:ext cx="17049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defTabSz="801688">
              <a:spcBef>
                <a:spcPct val="20000"/>
              </a:spcBef>
            </a:pPr>
            <a:endParaRPr lang="en-US" sz="2800" noProof="1">
              <a:solidFill>
                <a:prstClr val="black"/>
              </a:solidFill>
              <a:latin typeface="Times New Roman"/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14129" y="5700713"/>
            <a:ext cx="40516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Common Core State Standards</a:t>
            </a:r>
            <a:endParaRPr lang="en-US" sz="1600" b="1" dirty="0">
              <a:solidFill>
                <a:schemeClr val="bg1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668463" y="893763"/>
            <a:ext cx="1841500" cy="392112"/>
          </a:xfrm>
          <a:prstGeom prst="rect">
            <a:avLst/>
          </a:prstGeom>
          <a:gradFill rotWithShape="1">
            <a:gsLst>
              <a:gs pos="0">
                <a:srgbClr val="208ECD"/>
              </a:gs>
              <a:gs pos="39999">
                <a:srgbClr val="74F4FF"/>
              </a:gs>
              <a:gs pos="100000">
                <a:srgbClr val="156593"/>
              </a:gs>
            </a:gsLst>
            <a:lin ang="2100000"/>
          </a:gradFill>
          <a:ln w="9525">
            <a:solidFill>
              <a:srgbClr val="156593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3624263" y="893763"/>
            <a:ext cx="1841500" cy="392112"/>
          </a:xfrm>
          <a:prstGeom prst="rect">
            <a:avLst/>
          </a:prstGeom>
          <a:gradFill rotWithShape="1">
            <a:gsLst>
              <a:gs pos="0">
                <a:srgbClr val="75D0D5"/>
              </a:gs>
              <a:gs pos="39999">
                <a:srgbClr val="CCFAFF"/>
              </a:gs>
              <a:gs pos="100000">
                <a:srgbClr val="458083"/>
              </a:gs>
            </a:gsLst>
            <a:lin ang="2100000"/>
          </a:gradFill>
          <a:ln w="9525">
            <a:solidFill>
              <a:srgbClr val="458083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2" name="Gruppe 124"/>
          <p:cNvGrpSpPr/>
          <p:nvPr/>
        </p:nvGrpSpPr>
        <p:grpSpPr>
          <a:xfrm>
            <a:off x="6164059" y="1723546"/>
            <a:ext cx="2735392" cy="3727133"/>
            <a:chOff x="3328213" y="876282"/>
            <a:chExt cx="2684378" cy="46339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" name="Rektangel 25"/>
            <p:cNvSpPr/>
            <p:nvPr/>
          </p:nvSpPr>
          <p:spPr bwMode="auto">
            <a:xfrm>
              <a:off x="3328213" y="1078135"/>
              <a:ext cx="2684378" cy="4432077"/>
            </a:xfrm>
            <a:prstGeom prst="rect">
              <a:avLst/>
            </a:prstGeom>
            <a:gradFill rotWithShape="1">
              <a:gsLst>
                <a:gs pos="74000">
                  <a:schemeClr val="bg1">
                    <a:lumMod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bg1">
                    <a:lumMod val="9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grpSp>
          <p:nvGrpSpPr>
            <p:cNvPr id="3" name="Gruppe 55"/>
            <p:cNvGrpSpPr/>
            <p:nvPr/>
          </p:nvGrpSpPr>
          <p:grpSpPr>
            <a:xfrm>
              <a:off x="3328213" y="876282"/>
              <a:ext cx="2676591" cy="220005"/>
              <a:chOff x="3319464" y="876282"/>
              <a:chExt cx="2703620" cy="220005"/>
            </a:xfrm>
          </p:grpSpPr>
          <p:sp>
            <p:nvSpPr>
              <p:cNvPr id="25" name="Rektangel 27"/>
              <p:cNvSpPr/>
              <p:nvPr/>
            </p:nvSpPr>
            <p:spPr bwMode="auto">
              <a:xfrm>
                <a:off x="3319464" y="876282"/>
                <a:ext cx="2703620" cy="220005"/>
              </a:xfrm>
              <a:prstGeom prst="rect">
                <a:avLst/>
              </a:prstGeom>
              <a:solidFill>
                <a:srgbClr val="458083"/>
              </a:solidFill>
              <a:ln w="9525" cap="flat" cmpd="sng" algn="ctr">
                <a:solidFill>
                  <a:srgbClr val="208ECD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26" name="Rektangel 28"/>
              <p:cNvSpPr/>
              <p:nvPr/>
            </p:nvSpPr>
            <p:spPr bwMode="auto">
              <a:xfrm>
                <a:off x="3319464" y="962302"/>
                <a:ext cx="2703620" cy="64842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</p:grpSp>
      </p:grpSp>
      <p:sp>
        <p:nvSpPr>
          <p:cNvPr id="27" name="Text Box 52"/>
          <p:cNvSpPr txBox="1">
            <a:spLocks noChangeArrowheads="1"/>
          </p:cNvSpPr>
          <p:nvPr/>
        </p:nvSpPr>
        <p:spPr bwMode="gray">
          <a:xfrm>
            <a:off x="1974871" y="1878369"/>
            <a:ext cx="188592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9592"/>
                </a:solidFill>
                <a:latin typeface="Times New Roman"/>
                <a:ea typeface="ＭＳ Ｐゴシック" pitchFamily="-105" charset="-128"/>
                <a:cs typeface="ＭＳ Ｐゴシック" pitchFamily="-105" charset="-128"/>
              </a:rPr>
              <a:t>CC Lesson </a:t>
            </a:r>
            <a:r>
              <a:rPr lang="en-US" sz="2800" b="1" dirty="0" smtClean="0">
                <a:solidFill>
                  <a:srgbClr val="009592"/>
                </a:solidFill>
                <a:latin typeface="Times New Roman"/>
                <a:ea typeface="ＭＳ Ｐゴシック" pitchFamily="-105" charset="-128"/>
                <a:cs typeface="ＭＳ Ｐゴシック" pitchFamily="-105" charset="-128"/>
              </a:rPr>
              <a:t>Design</a:t>
            </a:r>
            <a:endParaRPr lang="en-US" sz="2800" dirty="0">
              <a:solidFill>
                <a:srgbClr val="009592"/>
              </a:solidFill>
              <a:latin typeface="Times New Roman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" name="AutoShape 2" descr="data:image/jpeg;base64,/9j/4AAQSkZJRgABAQAAAQABAAD/2wCEAAkGBxQSEhUTExIUFhQXGBwXFxcYGSAfHBggGBogHBkiGh8dHSggJCElIBseITEiJSk3LjAuIB82RDMsNygtLisBCgoKDg0OGxAQGy0kHyUyLCwsLi43LC4sLy80LDQsLSwvLywsNCwsLCw3LDQsLC4sLCwsLCw3LDQsLCwsNCwsLP/AABEIAKQApAMBIgACEQEDEQH/xAAcAAACAwADAQAAAAAAAAAAAAAGBwAEBQIDCAH/xABKEAABAwIEAgUHCAYKAQUBAAABAgMRAAQFEiExBkEHEyJRYRQXMnGBwfAjNUJSVHOT4RVikZKhsRYkM0NTcoLR0/GyRGN0g5QI/8QAGgEAAwEBAQEAAAAAAAAAAAAAAAEDAgYEBf/EADERAAIBAgMFBwMEAwAAAAAAAAABAgMRBBIxEyFBUnEFFDIzUYHRIpGhYbHw8SPB4f/aAAwDAQACEQMRAD8AKuAOCbB7DrV12zZW4toFSiNSe80Qeb3DPsLH7v51OjL5qs/uR76J6vUqTU3verEkDHm9wz7Cx+7+dTze4Z9hY/d/OiepWNrPmYWQMeb3DPsLH7v51PN7hn2Fj9386s8WcXW2HNdZcOAH6LYjOv8Ayj37UC2PHasaavbJDTlrcdSpbJzkFQERMAEHUTy150bWfqwsi1xG1w9ZEJdYtlOEhPVtjMvUxqAdI31oZ6TLyywx9plrB7ZxLjaXA4rMAZUQUgAbiAd/pDSgjhnFkNsj5Rm0IJStxDZcu3FA5uxOiNDlCpEEb0yjhd1igw28aYcactXgkquTC3G0ZFByMuuYzoJ1G9G1nzMLIFOKbjDn7S2vLK2bayvpRdNEDsg69oTJBywCOROx27+I+EmbrG27C3LVs0phLkoRM9grOkiSfXtrRvxd0MWt4+X23VW5VqtKUgoJ7wJGUnnrHhvPbxFwFhtwlpx+9Why3aSgvpeQFqS2N1kgiRqZAFG2qcz+4WQueKuj8YVdWMvpuEPPBCkLbCdMwmQFGRBj1+vRv4n0d4eWXA3ZMpWUKyqyzBjQx66FMA4GwbyhDqcRXcra7aUuXCCBCpB7KUnRXjFNZi5Quci0qjfKQY/ZRtqnM/uFkJ3o5tsNuLF5+9tLVC7dakuqy5QANpTMg8tdzWxwjaYNfsu3CcObaZbUQXHUhKSBzBzd0E90xWFi3RXdqunk9Yk4c6+q5W2gwsxJCRInNBI3jnWBxP5Y+WvKMOubbCGFFHUNJ1hJ3UNDqY7W28HnRtZ8zCyHAxwJhS0hSLO2Uk6gp1BkSIIPdXZ5vcM+wsfu/nQT/wDz3coTY3aycrabhSu0dEp6tJ19lGPAnGycT68tsOIbacKEuEgpcHIjmDGpEaSNTRtZ8zCyO3ze4Z9hY/d/Op5vcM+wsfu/nRPUo2s+ZhZAx5vcM+wsfu/nU83uGfYWP3fzonqUtrP1YWR5f6ZMJZtsRLTDSW2+qQcqdpMyalXenn51P3LfvqV9/DpOlFv0JPUdnRl81Wf3I99E9DHRl81Wf3I99E9fAq+N9WVWhKCuNuky0wxxLTgW66RKkNQSgciqVACe7etziS+c8nuU2akLu0NkpRIJCiOzInTvE0luB+KsNtcPubi4BuL90kOodgqdJ9EJ0MI71bz/AKRWBlfjm7DVy1jVmW7hm4GQdeM4YdA1GU+jAggHbtcoorwroxu1vNYivEz5WpaXFqSmU5CPRTqJ0gQdIrh0XcMJtMPuLjEkobt3lJdDLnooCCSkkK1k6QJmI5mqvE3GdxfqDDKHmWFjK2whMXFyIIVMeg0RpyIAkkCk5JAb9/iWE4e+6q3tk3F6pRWpLQCsqv1lmUtidT3d1Yl70hXlwvq0KDJMDqrZBeeBKtMyiISYj6O8+qtjhjow7IN2Q2gGU2tuohI8XHAAtRnXskDbemFhWEMWyA2wyhtI5JAH7e+s2k/0ATyOFMQvSFuW7ipKTnvHiOYkpaTMbTEJ15cq0bXoquArNnsWhyysqURrrqSmm9Uo2ceI7iqf6LbhYhVzaKGpANsfZ/eVkv8ARZdJSIYs1qIIKm1rZUNZBBynu2p11KNnELiK/SmJYee27dMJnQXKeuZ1I/vQSR3aq08JiirBulLQC9t8qNvKGD1jR1jVI7SR+0eNMpSQdCJFBmP9HNu8ou26lWr5+k1GRX+ds9k+sQdtdKWWS0f3AGse4K6yxu14PchabtwOuIzApMEqUlpSfRknUGZGmlXOijiu1Qx+j1tG0uLZCi4259LLBWsqIGpmSOQ20FClw3fYW+VH+rrUrRwSq0uDyziRlWRpGh00Jii15+3x22ctlzaXxQApMgKUEwrsndbJUP4ciK0pX3PUR38JcfvYhibzVuylVg2ggvQQcwOhnYhWsJiYEzypiUq+jfEXMMW5hd6wltLSVPIuUJhtaB6SnFcj+sfUdYnp89LRvQlLSjYABC38hlK1Hsn/ACwCIIk78tdANqpXFCwQCCCCJBGxB2iuVAHmzp5+dT9y376lTp5+dT9y376ldHhvJj0Iy1HZ0ZfNVn9yPfRKpYG5A9dDXRl81Wf3I99A/TnwpfXfVvMy8w0Nbduc4OuZUSQoxoIEjuNc/V8b6sqtAUxDAbxvHH0t3mS8UOtt1r7IfCjJR3DQEBOoMUxuHMEY6n9J4nYsW90gEuK5QnZZTOUKPtO3MxQj0f8ACNliK2rpu7vuutVoLrT5CilQOYBKsqYEpPf6hVzpH4gN3cBlsBxppwNNNj/1FwSRBMxkRAHgcxOwqUpWQyliV9cYvctgNyokKYYPoWyJ/tn4Oq/D/SOZppcIcJNWCDClOPL/ALR5cZlRsBGgSOQH866+BuFU2DJlRW+6Qt5Z5qjRKe5KdgKJaUY23vUCUH8VcfM2qywynym5gy2hQAb7utVsn/L6UaxVnpGxd61sXHGBCyUt9ZE9SHFBJcjnlmR4xS2wnDkstwnMSRmWtWqlknVSidz4+6vTQoSrTyoTdjQucfxJ8krukW6TpkYQNJj6S5J58hv3VVCrqNcQutt84n/xjTerPPnv3fHx4Vx5c9vf/L3+FfWj2ZRS33fv8GM7OTOP4myZRdtvDQZX2995MtlJHI+zuonwPpJaWpLV4jyVxRICiqWVd0OQI5ekBr36UMazz37vjX/vaq95aJdQULTKSNQRoe1z8J/j4VCv2bZXpP2fyNT9R0A19pY8C8Trt3UWNyolpRKbd1R7SSNQ0sk66eirfl3GmdXyjZWxCxbfbU08hLjaxCkqEg86T/FvCC8PIdQtarZKpQ8B8raGZQSRujUjMfbIJp01xcbCgUqAIIgg7EHeazKKkAt7W/RjVo7h12cl1kzBSDCXQk9lxvwmMyOXqg0vcAwR5Nwqy6hpF2hvqX2FkJau2SRDiD/iJ0Vm1mAdwRW7xTgD2HXKOoWUpKlrtHY0bVuWFjYgiYHNI706sLC+ImnrNWJJtpfQ2pLjaRLgU2ZU3mgSAob7c6UW9HqBR4OfRh76cHVcOPr6sutqUB2EzoiBtA1knv20FHdIPBcTxRq7uMWVhDrxuUgNgKMtoJEAJCSo6BOuUbE8zTr4exM3Nuh5TLjKlDVt1JSpJBjUED2HnWwPPvTz86n7lv31KnTz86n7lv31K6PDeTHoRlqNTh/HE2PD7NyqD1duCEkxmVMJT7TpWXwv022lwpDb7a2HFkJB9JEqIA1GoEnciulfCT2J4DYsMvhqEJWoKGi4mAY103/ZQt0fdFd4xijSrtkBpqXQsKCkLUn0ACDIOYgwY22Irn6vjfVlVoNLpCxHyS0UlhIQ/dLDKFJTqFLBzLMDdKApWvdQ10R8PoWtd4RLbXyFtJnUavOeJKjlk9ytqzek6+U/fFttUlpKbZoCdHrkjMru7Kcuvr9rZwPC0Wtu1btgBLaAkR4DU6knU61Fb5X9DReoSx3pDtLZZaSXH3hoUMpKspmIUr0UnnqeXKqvSlxCu3ZQwysIeuFZSudWm06uOD1DSTzNeeMUxlSjkaJQyPRAkE+KjMkmvVh8NOvLLH3Zluw9Mc46Yubd23es7tLTqFIUoJQspCkkZglKiZB1GmmhoO4Vvw9bgzmKZQo7ElJ3jkSIMHaaVbd0tJBStYI2IJo74O4gDkoXAcgkkAAL11J8f9q9qwlXCTVVu6424IzmUtwYKIG8b+Px8d1cetTG428e+l5xTxStxZbaVCBoVDQqM6+zahlu6WkghagRsZNfQj3ios0bJcL3v/z8mNyHZp4b+PxHxtU/Zt49/wDOhTgriFT3yTh7adZ+uJ37pE/GtFfLnt7/AOXv8K3SquV1JWa1/noDRQxyz61pQSQlY1QoTKSNUkeo/EU2eEMaF5ZsvwAVJhaZnKtPZWPYoHeluR69/j2/G1avRXfdVcXFkoQFzcs90EhLqfYohXjmPdXyO0qWSoprR/ubg9wY8T8UsWAbL/WEuEpSltBWowJOg1isLzpWf+Hef/mX/tQzxXfeVYo5BJbtUhlMbFaoW6dO7sJ9iq6cgjbl3eP8vjao4fCTrptNJDcrGpxZxpY31qtgt3gURLa/JlyhY1QRp3/wmsPo0xdTF22pYKU3g6t5JBEPJEoVB0hQChI37NWSkdx3PL41oXulOPLWBAbMttL10fZhwgEEa6jbmlW0VDGYeWHcW2n8Gou46uMeMbbDG0uXKldskISlMlRAk+A5b99CPAnSyMSvfJuoDSChRQSqVKUI05AaZtADy2jXu41sFYzgbbjbZU+Qh5CRvnHZcA2ndQ/YeVBvAfQ9fMvs3TzrduptYVlELVA3GnZEiRoTFYAx+nn51P3LfvqVOnn51P3LfvqV0eG8mPQjLU3+FOP78MM2thYJfDDCC4STm7RIkAEabd/OmRwJj19dJX5bYm2KYyqnRczoEnUQI18aTfANxf4UTct4c5coumkFCkkwADzypVrrsadFhjq7ywuHV2z1spKHE5XBCtG5zJjlJgeqvgVvMl1ZVaC34Ic8txJh1X94t69PIkJOVoEDSQlSR3dg7708KUnQ1b/1hagAEos2EHvlxSlCI5aHWmDxjjPkdm8+IzhOVofWcV2Wx7VEVCn4bmmJXpWx7rbi4WFdlMWjMfq9p4j1k5Z/VFK6tjiV89YlrMSGkhJ8VHtLPrJNZFdP2bR2dG71lv8AghN3ZKtYVedS6hzTskTI5c/4VVqV7ZwU4uL4mS/j1oGn1pHontI8Uq1FZ9bNz8raIc1K2T1aj+qSSj2CYrGqWGk3DK9VufsNmhgN71L6F8phWsaHef5+ym+0oFIOm3v+PZSQppcFYgXbYA7oGU+w6T7I/wCqjXWzrRnwf0v918DW9WCDTw38fiPjas3Eb02jjN8hOZTBJUkEjMhQyrB5bEK7uzWprPPf4+PdXTcM50FJEgjY7b8/D42rGMourSaWuqHF2ZUwVs9X1i/TdUp1czu4Soz6piN9Kv8A7NvHv/nX1KY010Px8e6vnLnt7/5fG1bw9LZU1ETd2UsavQyytZjSdNdeQHtJAHP2VtcTcPG1wW2UsDrmHEOukDZTyofkjkM5JPcms/BrXyvEWWN0NKNw6CJgNmEA8pKyD/o7qY3H9p1uG3bYMSyvX1CfdXwMXU21WT4aIrFWQNdHmILTZXrSFJC7dxwozAmAtPWpkGOzmKkiOQrN4b6arTyRCrxwi61ztttq1g6EGMuog713dEtyo3F0hQBStlh2Y5qzpIPKNP5109HGDWVk1dC6Nk4/brWp1xHbLSCdAs5dDKT2RtrzmvLTd4obFr0vYq3d3ybhoktuMNqTO8GdxyPhUrl0x3LLuIBy3KC0plspKPRO+1fa6fDeTHoRlqXnlYna4Yy8cVbZtloBYZBIcMTCU5W5/jGupphdGL905gtw5dqdUpfWqbU6rUo6oAEE6hMhUT69opY4Dg1867bPHDnL1ptlIZQtWVoQZBkwCJ5bGnTwS/iFyw+3idu2xICEJagSlSSFbLXEctq5+t5kurKrQHOhd0B19BPaVbWqgO8JCwSPUSNPGp0yY2A42wFaMpN07HfqlhJ03JlQ7so75rJ6Kbws3bQdhJXarZXm0yLt1ypPdMZtP1DQXx7jnlClvAmblecb/wBk2SlodrUSO1EczWMLT2sow9X/AGOTsBi1Ekk7kyfbXypWjw/bBbySogIR8osnbKggmuuqTjSpuT0SILezuxrCktNtKSdYyuiQYX6Xs7JGnh4isemJjvDTzTCFOkny1vrwCNUOpOYIBiNWiOe6Vcopd14uzcTKtTalqv8Af8samrM1uHiFLUwokJeGT1KmUH2EV38UWSEFC2iC2RkkCIU2cqp0GunxpWK2spIUNwQR6xtRbfp69pWWYdSLhoawFpMPJHjAzftPjU8VKVDEwqJ/S9z6+oR3qwH0TcCYj1b3VkjKsaafSG2viJ/hQ1XNh4oUFpMFJkV78RT2lNxWvDrwMp2Y7tPD+PxH8fZXz9m3j3/zqvhd2HW0rSSQrUe33/G1WeXPb3/y+NqlRqbSCkNqzJp4b+PxH8fZXFxQAJ028fif4V2azz3Px8fyrMxhtbvV2zZhx9QaB7go9o6dyZPrjlU8XV2VJyWvAIq7DfomsB1T14QZuFkI3/s2iUo/acyv9VE/FqgLK5kx8i5/4mruHWSWGm2WxCG0JQkb6JAA19Q3oa6V38mFXIgkuJS0kDvcWEJ57Sa5rRFgW6Ij/XH/AP4lv/BS/Z/3WN0UNMuYfiq31tqW8pwOZlKzKAQVDNEE6qJlOupom6L+wMQdSiQhSG0gDUlprNG07LSKWd29gTjylXNrf2i1kqUgRlSomTlBEwe7YVmn4UNgGptSQjPOqQUz9Ukx/wBVKJekdu3S+z5IlQtzbNFvNOYgg6qnmaldPhn/AIo9CD1GInA7l7DrB0Yp5FaJt0BwFRT2syjIiPDc9/dXPoyxTDmL/qWL66unn0lJccBDcpGYgBQzEkzBPcdddSThrhS2xDCMPRcoKktoStICiNdRrG4pc2/CN0wp9u2tyt+wvEPMrCI61t0apCiNYypOsx2u+ueq+N9WVWha4uwxabu6YaUUKD4dBkyG7kHrYkRBzOSNd/VQVj2GPuvKUlheQQhGn0U6DnTj6VMMAXb3wAyrHk9wUn6K/wCyVI+qqUz+sNgKqdG3ClhdWpS+0pVyyotvfKuieaFABYEKTB9cjlWcNWlh6rlFL3/I2roS/wCgLn/AXRTwPw44t1phSSlT7oCwTqllohxwx4xlB8RtTs82mG/Z1fjO/wDJWhgnB1naOF1hnK5lKcxWtRAMEgZ1GNQNq9dfH1a0MkrJfoZUUjP6TsN66xUUausEXDaZMq6nVYAG8pkbcx3150xLBHVOqUy0pTSjmQRqCFCd/bTQ4sxzPfvXjLyiq0QgtozQlTaFrFymBocxSoSe4d2hrZ9H+GOtpdTbnKtIWMrzoHaE6ALgDXlUMNipUZtw10dzc6bsm+J5w/QFz/gLrbwu0eQyc7KgWVdajxB7LiR60kmn15tcN+zq/Gd/5PbU82mG/Z1fjO/8ntq2JxtWvDJJL8mFFI843vD72dXVtKU3MoUNiDqP4V0foC5/wF16UT0Z4aBAt1ADQDrndI/+yvvm1w37Or8Z3/k9tWj2pXikrL8iyITnBynGGil5GRKDIKpAhR79tzy7/XRWl1JG429/x4Ubr6MsMIg2xI7i86R+wue2qtx0X2sHqHLi37ghwqQO+EOZhrFQp42tTlKStZu9vgbimCD1whIJJTAnviP9vjatbovw9Vxcqv1IIaQhTTBUIzKUodYtIJ2ATkB03VW/h3RpZtkKd625V/76ypJMzOTRH8NIFGLaAkAAAAaADYVivialdrNouCGkkcqW3S7fpKrW2JTlClXLkxoloZU8+al93LeRTIJjU0jcVWcSv1BMnypYZb19G3aPyitNswzEc5UnkNPJUe63qaRvNYqrDOHzdJ7D7xU4iUpnO+slEgnWExoZIA20oasOLMVDy7O7s2sRdKW3snVo+TQRKpyIAzap3GhmiLpSsVYg8zhtm6lL1snyjqlhRQoCEo7WVSQUgH0t88czVXo2scStsUfVfWcruxKnwRlQEakDLIgykR+qKolYQE9N7IRiQSEpSEsNDKgQlOh0ToNKldvTz86n7lv31K6PDeTHoRlqOzoy+arP7ke+grirDsXu3X+vu0Yfh7ayAsLylxA5mDJlJMgkCeRjQ16Mvmqz+5Hvob6b+Gl3Nsi5RnX5MczjIUQlxEgq2OihG4Ex7K5+r431ZVaFLo8xjDrxhzBkKedaSjsKd0LqTqvJABTkMQDrr4UP4devYVfZnAStqGrgA6vMlXybqBoCR49yxppWdgeCuvKT+jwqWv63YvxCUBasrzDqjvCtp/X5KpjcRYWjFmU3Fo4wb23PVryKlK41cYUqPRJmDEewmpSV961GH1tcJcQlaFBSFCUqBkEHaK5uiQR4Gk9wRxgbFXUPhQtM+SFenZLJ1Qsf4XMEejP1Ypl8UYT5dZusIeU31qey4g7cxtuk8xOomiMk0Ai8O4cWZt3bm3tcii28tTyVZ21oAfLe5JUUJUJiCVd5l5pxiztkNtm4ZQkIGQFSQClOmnL6J27qTth0BPFpReu0Ie+iEJKkDXXMTBMjuGnjQZj+BX+EjqbpoOWyj/naJ70KiUL13EHU7iRTSSG22elP6WWP2y3/ABE+vvqf0ssftlv+In199efeEuGcIvyEm9etniT8i5ljwyLIg+o676cycDoCtiNLx7b6qaYhlf0ssftlv+In199T+llj9st/xE+vvpbeYG2+2P8A7qe71d9TzA2/2x791NADJ/pZY/bLf8RPr76n9LLH7Zb/AIif96R3F3R9hWHIJdxF5Tg2ZbCC4eW2gEHcnkDzoN4N4JucTdysIhsHtOr9FInvjVXgP4UAesMOxVi4ksvNuBMTkUDE6iYq7WNwlw21h9sm3ZBgaqUd1KO5NY/H3GosgGWUh28cHybfJA+u53JHduTQ3YDO6UOIOybBpUKcTNwsEjqm9NNBuvUeAk91Z/RzYBph7FXEEgtKFs2E9pLSddAOa4B02EVg8K8MrxJ5RWouWwcKrp5ROa5WIhCSPoiNYgAAJHOq/SRxe9cKd8kul21paktJW0pSTcvdn5NOQgwBz2A15ipx+p5n7DOrh+0xpgqxhltD/lcqdZJleXN2N9QANAEnQDbQU5uE8YVeWrdwtlTKljVtW4gx+wxz1oQ6OONru6uriyvLZLbjCQoqQfRkiEq1ImDMjuOlMaqCPNnTz86n7lv31KnTz86n7lv31K6PDeTHoRlqOzoy+arP7ke+iehjoy+arP7ke+ieufq+N9WVWgoOllS8Ms2rWxbTbWj6yl55EkpKjqIGoBHMHUCNOeVdYMnBGrbFMOuS6wciLlE9l9JOpT3HfT6P7QXTiuGtXLS2XkBbaxCkn438aVNl0JZblIdu1O2LaitDBmZJkgicsd6hqe4VgYRcTcOIxJlF/ZgB9baeyvRL6P8ADdG0wSArlttQhwrxO/hy1s5FuMogO2qly9bkafJToUxEJmO4038RvWrO3W6uEMsokwNkpGgAH7AKXbHEuFY6UJWV290mQypRCHNZ9BQJSoGPRJ79KxKO+61AP8A4gt71HWW7oWAYUNlJPcpJ1B9dX7q2Q4hSHEJWhQhSVAFKgdwQdCKSuN8JXlisPw4sp0F1aSlwa6da3Ou8QMwO0VewHpMukgZwzeN81oPVujXWUHskx4ifClnt4twzv4v6ELd8qcs3PJ1mIbIlrxj6SZ8JHhQOzwvxFYSGFP5dobdzJ75CSY5bxNN3D+lCxXAdLtsrb5dBSnafTEo7xvvW5a8WWTicyLy3KddesTy33NbTuITKcZ4oCcvVO7ASWkToI37zvVJWD8S3o6txdylMwcyw2Nd5ywSNdqfH9IrT7Vb8v7xPPbnWZf8ASBhzRym7bUrNlytytU/5UAmPGmAveGeglKVBy/uOsMyW2pAO/pLMKPI6Aes03rGyZtmg20hDTSBoEgJSO8/nQHfdKBUD5LZuGP7y4UG0bGDGq94EECgx++vMWWW5VdwY6tqW7VBn+9VJzad8nuGs1h1Fot47BhxP0lBQU1h8LgHPdK/sm+XZ5rUDHh4mhrhLg96/OcrWm2UZduHCeuujGnVzsiITmPLRMjWizhro0SgpcvVodKTKLdCYYQfoyDqsgczA120mh7i3HbjEcR/QrajYsiUuKVop9KToGo+ipIkDmJnaCsre+X2A2+MeKVWLCP0Y3bvW1soIuW0K1bTHZEAGAZ1VqZ5bmgmy4SbuAm/wNXWrLpJYfKR5MVDfL9ZMyDOkAia432GsYZjNqxhbi3FKIbumZKhlURmCiBHokkjlApx8PcH2li465bMhtTvpQdAO5I5CdYFUEVuj/hFGG2wR6T7kLuHJJK189TrAkx7e+iepUoA82dPPzqfuW/fUqdPPzqfuW/fUro8N5MehGWo7OjL5qs/uR76J6GOjL5qs/uR76J65+r431ZVaEqVKlYGAnS/YXr1mE2iUuIn5dmAVOI/VnuOumu3qKNvLlkNN27bpcYUvKhLyIurJRUCspiEqSTJgEA88p1r1bWTdcNWjj6Llds0p9GqXCkZhG3riedAC4f40u7F1jCrVny59llJecUohSiO0oAeCY1JJ12J354XjWFYw+GLuxVb36gRC0lKiQDOVwQqYk9oAz3xXzEeGsTw/ELi/sm2bpL6pW2dHAJkhJJgesHltVnBLxeIPm7vcHUw7atFbLqioEwFEJgpEwSVDuOtAFvzdNLzKtMReGVWXKopeSkgagzC5nXVenqrNX0W3Mn5WyXqe0pghRE84UdaFejDF8Strd64tbJNzbuurWv5SFpUkCZ57Hu1rqwrim6/R2LYghxxtbjzaUJCjkb6xXbLfLNBifVWHTi+AXC7zW3P17D8FXf6+6rVt0avIT8rfoZbCpIZaCYTOkLWogGYklJrKtOD71Vgm7Vj10kqZDsZlZZUMwTmLnfA+IoRxvEX7nALR59xx1KLxaXFKUSpST2gCSZOpMTtA7qWyh6DuHjNjgFuSi4vEXLg1Jfdz8yR2U9jnsByojwnjRs4mvCwwGUoaCmlTAc2IDaQIy5STM8jpSw42uMARhymbRCFXKgktlAJUFCJzrPhMidf41tPcG3tzaYTd22VF4w0G1dYAmEiQgkR9Ecu41tK2gh0Ty50CdKPABxJDbjC0tXbShlcMgFPNJKdQQYUDB2jnInCHATzFyL68vnbm5yFEeihIVqRE6juGg8NBB5TAF+B+BrfDG4bGd5WrjywM6jzjuTvp/PeiipUoAlSpUoA82dPPzqfuW/fUqdPPzqfuW/fUro8N5MehGWpSwbpWv7Zhthos9W2nKmW5MDvM1d89GJ/WY/D/ADqVKFh6TV3FBdk89GJ/WY/D/Op56MT+sx+H+dSpR3ajyoMzJ56MT+sx+H+dTz0Yn9Zj8P8AOpUo7tR5UGZk89GJ/WY/D/OuLnTLiSgQSwQRBBaBBB3nWpUo7tR5UGZnTb9LV+2jq202zaNeyhkJAzbwAY1mh+z4peatHbJKWuoeOZYKdZ02M6eiKlSmsNR5UF2Y6tQEkkpGwkwPUJ8aIsO42fZtPIg1brt5KihxvNJJmTJ3n+QqVKfdqXKguyzhfSG/bf2FvZN76pYE676zPKtXz0Yn9Zj8P86lSl3WjyoMzJ56MT+sx+H+dTz0Yn9Zj8P86lSjutHlQZmTz0Yn9Zj8P86nnoxP6zH4f51KlLu1HlQZmTz0Yn9Zj8P86nnoxP6zH4f51KlHdqPKgzMDuKOInr9/r3ynrMoT2RAhO2lSpUqEpOLyx0G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4" descr="data:image/jpeg;base64,/9j/4AAQSkZJRgABAQAAAQABAAD/2wCEAAkGBxQSEhUTExIUFhQXGBwXFxcYGSAfHBggGBogHBkiGh8dHSggJCElIBseITEiJSk3LjAuIB82RDMsNygtLisBCgoKDg0OGxAQGy0kHyUyLCwsLi43LC4sLy80LDQsLSwvLywsNCwsLCw3LDQsLC4sLCwsLCw3LDQsLCwsNCwsLP/AABEIAKQApAMBIgACEQEDEQH/xAAcAAACAwADAQAAAAAAAAAAAAAGBwAEBQIDCAH/xABKEAABAwIEAgUHCAYKAQUBAAABAgMRAAQFEiExBkEHEyJRYRQXMnGBwfAjNUJSVHOT4RVikZKhsRYkM0NTcoLR0/GyRGN0g5QI/8QAGgEAAwEBAQEAAAAAAAAAAAAAAAEDAgYEBf/EADERAAIBAgMFBwMEAwAAAAAAAAABAgMRBBIxEyFBUnEFFDIzUYHRIpGhYbHw8SPB4f/aAAwDAQACEQMRAD8AKuAOCbB7DrV12zZW4toFSiNSe80Qeb3DPsLH7v51OjL5qs/uR76J6vUqTU3verEkDHm9wz7Cx+7+dTze4Z9hY/d/OiepWNrPmYWQMeb3DPsLH7v51PN7hn2Fj9386s8WcXW2HNdZcOAH6LYjOv8Ayj37UC2PHasaavbJDTlrcdSpbJzkFQERMAEHUTy150bWfqwsi1xG1w9ZEJdYtlOEhPVtjMvUxqAdI31oZ6TLyywx9plrB7ZxLjaXA4rMAZUQUgAbiAd/pDSgjhnFkNsj5Rm0IJStxDZcu3FA5uxOiNDlCpEEb0yjhd1igw28aYcactXgkquTC3G0ZFByMuuYzoJ1G9G1nzMLIFOKbjDn7S2vLK2bayvpRdNEDsg69oTJBywCOROx27+I+EmbrG27C3LVs0phLkoRM9grOkiSfXtrRvxd0MWt4+X23VW5VqtKUgoJ7wJGUnnrHhvPbxFwFhtwlpx+9Why3aSgvpeQFqS2N1kgiRqZAFG2qcz+4WQueKuj8YVdWMvpuEPPBCkLbCdMwmQFGRBj1+vRv4n0d4eWXA3ZMpWUKyqyzBjQx66FMA4GwbyhDqcRXcra7aUuXCCBCpB7KUnRXjFNZi5Quci0qjfKQY/ZRtqnM/uFkJ3o5tsNuLF5+9tLVC7dakuqy5QANpTMg8tdzWxwjaYNfsu3CcObaZbUQXHUhKSBzBzd0E90xWFi3RXdqunk9Yk4c6+q5W2gwsxJCRInNBI3jnWBxP5Y+WvKMOubbCGFFHUNJ1hJ3UNDqY7W28HnRtZ8zCyHAxwJhS0hSLO2Uk6gp1BkSIIPdXZ5vcM+wsfu/nQT/wDz3coTY3aycrabhSu0dEp6tJ19lGPAnGycT68tsOIbacKEuEgpcHIjmDGpEaSNTRtZ8zCyO3ze4Z9hY/d/Op5vcM+wsfu/nRPUo2s+ZhZAx5vcM+wsfu/nU83uGfYWP3fzonqUtrP1YWR5f6ZMJZtsRLTDSW2+qQcqdpMyalXenn51P3LfvqV9/DpOlFv0JPUdnRl81Wf3I99E9DHRl81Wf3I99E9fAq+N9WVWhKCuNuky0wxxLTgW66RKkNQSgciqVACe7etziS+c8nuU2akLu0NkpRIJCiOzInTvE0luB+KsNtcPubi4BuL90kOodgqdJ9EJ0MI71bz/AKRWBlfjm7DVy1jVmW7hm4GQdeM4YdA1GU+jAggHbtcoorwroxu1vNYivEz5WpaXFqSmU5CPRTqJ0gQdIrh0XcMJtMPuLjEkobt3lJdDLnooCCSkkK1k6QJmI5mqvE3GdxfqDDKHmWFjK2whMXFyIIVMeg0RpyIAkkCk5JAb9/iWE4e+6q3tk3F6pRWpLQCsqv1lmUtidT3d1Yl70hXlwvq0KDJMDqrZBeeBKtMyiISYj6O8+qtjhjow7IN2Q2gGU2tuohI8XHAAtRnXskDbemFhWEMWyA2wyhtI5JAH7e+s2k/0ATyOFMQvSFuW7ipKTnvHiOYkpaTMbTEJ15cq0bXoquArNnsWhyysqURrrqSmm9Uo2ceI7iqf6LbhYhVzaKGpANsfZ/eVkv8ARZdJSIYs1qIIKm1rZUNZBBynu2p11KNnELiK/SmJYee27dMJnQXKeuZ1I/vQSR3aq08JiirBulLQC9t8qNvKGD1jR1jVI7SR+0eNMpSQdCJFBmP9HNu8ou26lWr5+k1GRX+ds9k+sQdtdKWWS0f3AGse4K6yxu14PchabtwOuIzApMEqUlpSfRknUGZGmlXOijiu1Qx+j1tG0uLZCi4259LLBWsqIGpmSOQ20FClw3fYW+VH+rrUrRwSq0uDyziRlWRpGh00Jii15+3x22ctlzaXxQApMgKUEwrsndbJUP4ciK0pX3PUR38JcfvYhibzVuylVg2ggvQQcwOhnYhWsJiYEzypiUq+jfEXMMW5hd6wltLSVPIuUJhtaB6SnFcj+sfUdYnp89LRvQlLSjYABC38hlK1Hsn/ACwCIIk78tdANqpXFCwQCCCCJBGxB2iuVAHmzp5+dT9y376lTp5+dT9y376ldHhvJj0Iy1HZ0ZfNVn9yPfRKpYG5A9dDXRl81Wf3I99A/TnwpfXfVvMy8w0Nbduc4OuZUSQoxoIEjuNc/V8b6sqtAUxDAbxvHH0t3mS8UOtt1r7IfCjJR3DQEBOoMUxuHMEY6n9J4nYsW90gEuK5QnZZTOUKPtO3MxQj0f8ACNliK2rpu7vuutVoLrT5CilQOYBKsqYEpPf6hVzpH4gN3cBlsBxppwNNNj/1FwSRBMxkRAHgcxOwqUpWQyliV9cYvctgNyokKYYPoWyJ/tn4Oq/D/SOZppcIcJNWCDClOPL/ALR5cZlRsBGgSOQH866+BuFU2DJlRW+6Qt5Z5qjRKe5KdgKJaUY23vUCUH8VcfM2qywynym5gy2hQAb7utVsn/L6UaxVnpGxd61sXHGBCyUt9ZE9SHFBJcjnlmR4xS2wnDkstwnMSRmWtWqlknVSidz4+6vTQoSrTyoTdjQucfxJ8krukW6TpkYQNJj6S5J58hv3VVCrqNcQutt84n/xjTerPPnv3fHx4Vx5c9vf/L3+FfWj2ZRS33fv8GM7OTOP4myZRdtvDQZX2995MtlJHI+zuonwPpJaWpLV4jyVxRICiqWVd0OQI5ekBr36UMazz37vjX/vaq95aJdQULTKSNQRoe1z8J/j4VCv2bZXpP2fyNT9R0A19pY8C8Trt3UWNyolpRKbd1R7SSNQ0sk66eirfl3GmdXyjZWxCxbfbU08hLjaxCkqEg86T/FvCC8PIdQtarZKpQ8B8raGZQSRujUjMfbIJp01xcbCgUqAIIgg7EHeazKKkAt7W/RjVo7h12cl1kzBSDCXQk9lxvwmMyOXqg0vcAwR5Nwqy6hpF2hvqX2FkJau2SRDiD/iJ0Vm1mAdwRW7xTgD2HXKOoWUpKlrtHY0bVuWFjYgiYHNI706sLC+ImnrNWJJtpfQ2pLjaRLgU2ZU3mgSAob7c6UW9HqBR4OfRh76cHVcOPr6sutqUB2EzoiBtA1knv20FHdIPBcTxRq7uMWVhDrxuUgNgKMtoJEAJCSo6BOuUbE8zTr4exM3Nuh5TLjKlDVt1JSpJBjUED2HnWwPPvTz86n7lv31KnTz86n7lv31K6PDeTHoRlqNTh/HE2PD7NyqD1duCEkxmVMJT7TpWXwv022lwpDb7a2HFkJB9JEqIA1GoEnciulfCT2J4DYsMvhqEJWoKGi4mAY103/ZQt0fdFd4xijSrtkBpqXQsKCkLUn0ACDIOYgwY22Irn6vjfVlVoNLpCxHyS0UlhIQ/dLDKFJTqFLBzLMDdKApWvdQ10R8PoWtd4RLbXyFtJnUavOeJKjlk9ytqzek6+U/fFttUlpKbZoCdHrkjMru7Kcuvr9rZwPC0Wtu1btgBLaAkR4DU6knU61Fb5X9DReoSx3pDtLZZaSXH3hoUMpKspmIUr0UnnqeXKqvSlxCu3ZQwysIeuFZSudWm06uOD1DSTzNeeMUxlSjkaJQyPRAkE+KjMkmvVh8NOvLLH3Zluw9Mc46Yubd23es7tLTqFIUoJQspCkkZglKiZB1GmmhoO4Vvw9bgzmKZQo7ElJ3jkSIMHaaVbd0tJBStYI2IJo74O4gDkoXAcgkkAAL11J8f9q9qwlXCTVVu6424IzmUtwYKIG8b+Px8d1cetTG428e+l5xTxStxZbaVCBoVDQqM6+zahlu6WkghagRsZNfQj3ios0bJcL3v/z8mNyHZp4b+PxHxtU/Zt49/wDOhTgriFT3yTh7adZ+uJ37pE/GtFfLnt7/AOXv8K3SquV1JWa1/noDRQxyz61pQSQlY1QoTKSNUkeo/EU2eEMaF5ZsvwAVJhaZnKtPZWPYoHeluR69/j2/G1avRXfdVcXFkoQFzcs90EhLqfYohXjmPdXyO0qWSoprR/ubg9wY8T8UsWAbL/WEuEpSltBWowJOg1isLzpWf+Hef/mX/tQzxXfeVYo5BJbtUhlMbFaoW6dO7sJ9iq6cgjbl3eP8vjao4fCTrptNJDcrGpxZxpY31qtgt3gURLa/JlyhY1QRp3/wmsPo0xdTF22pYKU3g6t5JBEPJEoVB0hQChI37NWSkdx3PL41oXulOPLWBAbMttL10fZhwgEEa6jbmlW0VDGYeWHcW2n8Gou46uMeMbbDG0uXKldskISlMlRAk+A5b99CPAnSyMSvfJuoDSChRQSqVKUI05AaZtADy2jXu41sFYzgbbjbZU+Qh5CRvnHZcA2ndQ/YeVBvAfQ9fMvs3TzrduptYVlELVA3GnZEiRoTFYAx+nn51P3LfvqVOnn51P3LfvqV0eG8mPQjLU3+FOP78MM2thYJfDDCC4STm7RIkAEabd/OmRwJj19dJX5bYm2KYyqnRczoEnUQI18aTfANxf4UTct4c5coumkFCkkwADzypVrrsadFhjq7ywuHV2z1spKHE5XBCtG5zJjlJgeqvgVvMl1ZVaC34Ic8txJh1X94t69PIkJOVoEDSQlSR3dg7708KUnQ1b/1hagAEos2EHvlxSlCI5aHWmDxjjPkdm8+IzhOVofWcV2Wx7VEVCn4bmmJXpWx7rbi4WFdlMWjMfq9p4j1k5Z/VFK6tjiV89YlrMSGkhJ8VHtLPrJNZFdP2bR2dG71lv8AghN3ZKtYVedS6hzTskTI5c/4VVqV7ZwU4uL4mS/j1oGn1pHontI8Uq1FZ9bNz8raIc1K2T1aj+qSSj2CYrGqWGk3DK9VufsNmhgN71L6F8phWsaHef5+ym+0oFIOm3v+PZSQppcFYgXbYA7oGU+w6T7I/wCqjXWzrRnwf0v918DW9WCDTw38fiPjas3Eb02jjN8hOZTBJUkEjMhQyrB5bEK7uzWprPPf4+PdXTcM50FJEgjY7b8/D42rGMourSaWuqHF2ZUwVs9X1i/TdUp1czu4Soz6piN9Kv8A7NvHv/nX1KY010Px8e6vnLnt7/5fG1bw9LZU1ETd2UsavQyytZjSdNdeQHtJAHP2VtcTcPG1wW2UsDrmHEOukDZTyofkjkM5JPcms/BrXyvEWWN0NKNw6CJgNmEA8pKyD/o7qY3H9p1uG3bYMSyvX1CfdXwMXU21WT4aIrFWQNdHmILTZXrSFJC7dxwozAmAtPWpkGOzmKkiOQrN4b6arTyRCrxwi61ztttq1g6EGMuog713dEtyo3F0hQBStlh2Y5qzpIPKNP5109HGDWVk1dC6Nk4/brWp1xHbLSCdAs5dDKT2RtrzmvLTd4obFr0vYq3d3ybhoktuMNqTO8GdxyPhUrl0x3LLuIBy3KC0plspKPRO+1fa6fDeTHoRlqXnlYna4Yy8cVbZtloBYZBIcMTCU5W5/jGupphdGL905gtw5dqdUpfWqbU6rUo6oAEE6hMhUT69opY4Dg1867bPHDnL1ptlIZQtWVoQZBkwCJ5bGnTwS/iFyw+3idu2xICEJagSlSSFbLXEctq5+t5kurKrQHOhd0B19BPaVbWqgO8JCwSPUSNPGp0yY2A42wFaMpN07HfqlhJ03JlQ7so75rJ6Kbws3bQdhJXarZXm0yLt1ypPdMZtP1DQXx7jnlClvAmblecb/wBk2SlodrUSO1EczWMLT2sow9X/AGOTsBi1Ekk7kyfbXypWjw/bBbySogIR8osnbKggmuuqTjSpuT0SILezuxrCktNtKSdYyuiQYX6Xs7JGnh4isemJjvDTzTCFOkny1vrwCNUOpOYIBiNWiOe6Vcopd14uzcTKtTalqv8Af8samrM1uHiFLUwokJeGT1KmUH2EV38UWSEFC2iC2RkkCIU2cqp0GunxpWK2spIUNwQR6xtRbfp69pWWYdSLhoawFpMPJHjAzftPjU8VKVDEwqJ/S9z6+oR3qwH0TcCYj1b3VkjKsaafSG2viJ/hQ1XNh4oUFpMFJkV78RT2lNxWvDrwMp2Y7tPD+PxH8fZXz9m3j3/zqvhd2HW0rSSQrUe33/G1WeXPb3/y+NqlRqbSCkNqzJp4b+PxH8fZXFxQAJ028fif4V2azz3Px8fyrMxhtbvV2zZhx9QaB7go9o6dyZPrjlU8XV2VJyWvAIq7DfomsB1T14QZuFkI3/s2iUo/acyv9VE/FqgLK5kx8i5/4mruHWSWGm2WxCG0JQkb6JAA19Q3oa6V38mFXIgkuJS0kDvcWEJ57Sa5rRFgW6Ij/XH/AP4lv/BS/Z/3WN0UNMuYfiq31tqW8pwOZlKzKAQVDNEE6qJlOupom6L+wMQdSiQhSG0gDUlprNG07LSKWd29gTjylXNrf2i1kqUgRlSomTlBEwe7YVmn4UNgGptSQjPOqQUz9Ukx/wBVKJekdu3S+z5IlQtzbNFvNOYgg6qnmaldPhn/AIo9CD1GInA7l7DrB0Yp5FaJt0BwFRT2syjIiPDc9/dXPoyxTDmL/qWL66unn0lJccBDcpGYgBQzEkzBPcdddSThrhS2xDCMPRcoKktoStICiNdRrG4pc2/CN0wp9u2tyt+wvEPMrCI61t0apCiNYypOsx2u+ueq+N9WVWha4uwxabu6YaUUKD4dBkyG7kHrYkRBzOSNd/VQVj2GPuvKUlheQQhGn0U6DnTj6VMMAXb3wAyrHk9wUn6K/wCyVI+qqUz+sNgKqdG3ClhdWpS+0pVyyotvfKuieaFABYEKTB9cjlWcNWlh6rlFL3/I2roS/wCgLn/AXRTwPw44t1phSSlT7oCwTqllohxwx4xlB8RtTs82mG/Z1fjO/wDJWhgnB1naOF1hnK5lKcxWtRAMEgZ1GNQNq9dfH1a0MkrJfoZUUjP6TsN66xUUausEXDaZMq6nVYAG8pkbcx3150xLBHVOqUy0pTSjmQRqCFCd/bTQ4sxzPfvXjLyiq0QgtozQlTaFrFymBocxSoSe4d2hrZ9H+GOtpdTbnKtIWMrzoHaE6ALgDXlUMNipUZtw10dzc6bsm+J5w/QFz/gLrbwu0eQyc7KgWVdajxB7LiR60kmn15tcN+zq/Gd/5PbU82mG/Z1fjO/8ntq2JxtWvDJJL8mFFI843vD72dXVtKU3MoUNiDqP4V0foC5/wF16UT0Z4aBAt1ADQDrndI/+yvvm1w37Or8Z3/k9tWj2pXikrL8iyITnBynGGil5GRKDIKpAhR79tzy7/XRWl1JG429/x4Ubr6MsMIg2xI7i86R+wue2qtx0X2sHqHLi37ghwqQO+EOZhrFQp42tTlKStZu9vgbimCD1whIJJTAnviP9vjatbovw9Vxcqv1IIaQhTTBUIzKUodYtIJ2ATkB03VW/h3RpZtkKd625V/76ypJMzOTRH8NIFGLaAkAAAAaADYVivialdrNouCGkkcqW3S7fpKrW2JTlClXLkxoloZU8+al93LeRTIJjU0jcVWcSv1BMnypYZb19G3aPyitNswzEc5UnkNPJUe63qaRvNYqrDOHzdJ7D7xU4iUpnO+slEgnWExoZIA20oasOLMVDy7O7s2sRdKW3snVo+TQRKpyIAzap3GhmiLpSsVYg8zhtm6lL1snyjqlhRQoCEo7WVSQUgH0t88czVXo2scStsUfVfWcruxKnwRlQEakDLIgykR+qKolYQE9N7IRiQSEpSEsNDKgQlOh0ToNKldvTz86n7lv31K6PDeTHoRlqOzoy+arP7ke+grirDsXu3X+vu0Yfh7ayAsLylxA5mDJlJMgkCeRjQ16Mvmqz+5Hvob6b+Gl3Nsi5RnX5MczjIUQlxEgq2OihG4Ex7K5+r431ZVaFLo8xjDrxhzBkKedaSjsKd0LqTqvJABTkMQDrr4UP4devYVfZnAStqGrgA6vMlXybqBoCR49yxppWdgeCuvKT+jwqWv63YvxCUBasrzDqjvCtp/X5KpjcRYWjFmU3Fo4wb23PVryKlK41cYUqPRJmDEewmpSV961GH1tcJcQlaFBSFCUqBkEHaK5uiQR4Gk9wRxgbFXUPhQtM+SFenZLJ1Qsf4XMEejP1Ypl8UYT5dZusIeU31qey4g7cxtuk8xOomiMk0Ai8O4cWZt3bm3tcii28tTyVZ21oAfLe5JUUJUJiCVd5l5pxiztkNtm4ZQkIGQFSQClOmnL6J27qTth0BPFpReu0Ie+iEJKkDXXMTBMjuGnjQZj+BX+EjqbpoOWyj/naJ70KiUL13EHU7iRTSSG22elP6WWP2y3/ABE+vvqf0ssftlv+In199efeEuGcIvyEm9etniT8i5ljwyLIg+o676cycDoCtiNLx7b6qaYhlf0ssftlv+In199T+llj9st/xE+vvpbeYG2+2P8A7qe71d9TzA2/2x791NADJ/pZY/bLf8RPr76n9LLH7Zb/AIif96R3F3R9hWHIJdxF5Tg2ZbCC4eW2gEHcnkDzoN4N4JucTdysIhsHtOr9FInvjVXgP4UAesMOxVi4ksvNuBMTkUDE6iYq7WNwlw21h9sm3ZBgaqUd1KO5NY/H3GosgGWUh28cHybfJA+u53JHduTQ3YDO6UOIOybBpUKcTNwsEjqm9NNBuvUeAk91Z/RzYBph7FXEEgtKFs2E9pLSddAOa4B02EVg8K8MrxJ5RWouWwcKrp5ROa5WIhCSPoiNYgAAJHOq/SRxe9cKd8kul21paktJW0pSTcvdn5NOQgwBz2A15ipx+p5n7DOrh+0xpgqxhltD/lcqdZJleXN2N9QANAEnQDbQU5uE8YVeWrdwtlTKljVtW4gx+wxz1oQ6OONru6uriyvLZLbjCQoqQfRkiEq1ImDMjuOlMaqCPNnTz86n7lv31KnTz86n7lv31K6PDeTHoRlqOzoy+arP7ke+iehjoy+arP7ke+ieufq+N9WVWgoOllS8Ms2rWxbTbWj6yl55EkpKjqIGoBHMHUCNOeVdYMnBGrbFMOuS6wciLlE9l9JOpT3HfT6P7QXTiuGtXLS2XkBbaxCkn438aVNl0JZblIdu1O2LaitDBmZJkgicsd6hqe4VgYRcTcOIxJlF/ZgB9baeyvRL6P8ADdG0wSArlttQhwrxO/hy1s5FuMogO2qly9bkafJToUxEJmO4038RvWrO3W6uEMsokwNkpGgAH7AKXbHEuFY6UJWV290mQypRCHNZ9BQJSoGPRJ79KxKO+61AP8A4gt71HWW7oWAYUNlJPcpJ1B9dX7q2Q4hSHEJWhQhSVAFKgdwQdCKSuN8JXlisPw4sp0F1aSlwa6da3Ou8QMwO0VewHpMukgZwzeN81oPVujXWUHskx4ifClnt4twzv4v6ELd8qcs3PJ1mIbIlrxj6SZ8JHhQOzwvxFYSGFP5dobdzJ75CSY5bxNN3D+lCxXAdLtsrb5dBSnafTEo7xvvW5a8WWTicyLy3KddesTy33NbTuITKcZ4oCcvVO7ASWkToI37zvVJWD8S3o6txdylMwcyw2Nd5ywSNdqfH9IrT7Vb8v7xPPbnWZf8ASBhzRym7bUrNlytytU/5UAmPGmAveGeglKVBy/uOsMyW2pAO/pLMKPI6Aes03rGyZtmg20hDTSBoEgJSO8/nQHfdKBUD5LZuGP7y4UG0bGDGq94EECgx++vMWWW5VdwY6tqW7VBn+9VJzad8nuGs1h1Fot47BhxP0lBQU1h8LgHPdK/sm+XZ5rUDHh4mhrhLg96/OcrWm2UZduHCeuujGnVzsiITmPLRMjWizhro0SgpcvVodKTKLdCYYQfoyDqsgczA120mh7i3HbjEcR/QrajYsiUuKVop9KToGo+ipIkDmJnaCsre+X2A2+MeKVWLCP0Y3bvW1soIuW0K1bTHZEAGAZ1VqZ5bmgmy4SbuAm/wNXWrLpJYfKR5MVDfL9ZMyDOkAia432GsYZjNqxhbi3FKIbumZKhlURmCiBHokkjlApx8PcH2li465bMhtTvpQdAO5I5CdYFUEVuj/hFGG2wR6T7kLuHJJK189TrAkx7e+iepUoA82dPPzqfuW/fUqdPPzqfuW/fUro8N5MehGWo7OjL5qs/uR76J6GOjL5qs/uR76J65+r431ZVaEqVKlYGAnS/YXr1mE2iUuIn5dmAVOI/VnuOumu3qKNvLlkNN27bpcYUvKhLyIurJRUCspiEqSTJgEA88p1r1bWTdcNWjj6Llds0p9GqXCkZhG3riedAC4f40u7F1jCrVny59llJecUohSiO0oAeCY1JJ12J354XjWFYw+GLuxVb36gRC0lKiQDOVwQqYk9oAz3xXzEeGsTw/ELi/sm2bpL6pW2dHAJkhJJgesHltVnBLxeIPm7vcHUw7atFbLqioEwFEJgpEwSVDuOtAFvzdNLzKtMReGVWXKopeSkgagzC5nXVenqrNX0W3Mn5WyXqe0pghRE84UdaFejDF8Strd64tbJNzbuurWv5SFpUkCZ57Hu1rqwrim6/R2LYghxxtbjzaUJCjkb6xXbLfLNBifVWHTi+AXC7zW3P17D8FXf6+6rVt0avIT8rfoZbCpIZaCYTOkLWogGYklJrKtOD71Vgm7Vj10kqZDsZlZZUMwTmLnfA+IoRxvEX7nALR59xx1KLxaXFKUSpST2gCSZOpMTtA7qWyh6DuHjNjgFuSi4vEXLg1Jfdz8yR2U9jnsByojwnjRs4mvCwwGUoaCmlTAc2IDaQIy5STM8jpSw42uMARhymbRCFXKgktlAJUFCJzrPhMidf41tPcG3tzaYTd22VF4w0G1dYAmEiQgkR9Ecu41tK2gh0Ty50CdKPABxJDbjC0tXbShlcMgFPNJKdQQYUDB2jnInCHATzFyL68vnbm5yFEeihIVqRE6juGg8NBB5TAF+B+BrfDG4bGd5WrjywM6jzjuTvp/PeiipUoAlSpUoA82dPPzqfuW/fUqdPPzqfuW/fUro8N5MehGWpSwbpWv7Zhthos9W2nKmW5MDvM1d89GJ/WY/D/ADqVKFh6TV3FBdk89GJ/WY/D/Op56MT+sx+H+dSpR3ajyoMzJ56MT+sx+H+dTz0Yn9Zj8P8AOpUo7tR5UGZk89GJ/WY/D/OuLnTLiSgQSwQRBBaBBB3nWpUo7tR5UGZnTb9LV+2jq202zaNeyhkJAzbwAY1mh+z4peatHbJKWuoeOZYKdZ02M6eiKlSmsNR5UF2Y6tQEkkpGwkwPUJ8aIsO42fZtPIg1brt5KihxvNJJmTJ3n+QqVKfdqXKguyzhfSG/bf2FvZN76pYE676zPKtXz0Yn9Zj8P86lSl3WjyoMzJ56MT+sx+H+dTz0Yn9Zj8P86lSjutHlQZmTz0Yn9Zj8P86nnoxP6zH4f51KlLu1HlQZmTz0Yn9Zj8P86nnoxP6zH4f51KlHdqPKgzMDuKOInr9/r3ynrMoT2RAhO2lSpUqEpOLyx0Gf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2932" y="3613401"/>
            <a:ext cx="981180" cy="976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831" y="4503636"/>
            <a:ext cx="943770" cy="946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 rot="16200000">
            <a:off x="-804532" y="3757038"/>
            <a:ext cx="40516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College and Career Readiness</a:t>
            </a:r>
            <a:endParaRPr lang="en-US" sz="1600" b="1" dirty="0">
              <a:solidFill>
                <a:schemeClr val="bg1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6624085" y="6365063"/>
            <a:ext cx="2434856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52742" y="4249558"/>
            <a:ext cx="2550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+mj-lt"/>
              </a:rPr>
              <a:t>Amna</a:t>
            </a:r>
            <a:r>
              <a:rPr lang="en-US" dirty="0" smtClean="0">
                <a:latin typeface="+mj-lt"/>
              </a:rPr>
              <a:t> Ahmad</a:t>
            </a:r>
          </a:p>
          <a:p>
            <a:r>
              <a:rPr lang="en-US" dirty="0" smtClean="0">
                <a:latin typeface="+mj-lt"/>
                <a:hlinkClick r:id="rId5"/>
              </a:rPr>
              <a:t>aahmad@mvusd.net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Canyon Springs HS</a:t>
            </a:r>
          </a:p>
          <a:p>
            <a:r>
              <a:rPr lang="en-US" dirty="0" smtClean="0">
                <a:latin typeface="+mj-lt"/>
              </a:rPr>
              <a:t>Mathematics Department</a:t>
            </a:r>
            <a:endParaRPr lang="en-US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58995" y="1997492"/>
            <a:ext cx="19375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  <a:latin typeface="Times New Roman"/>
                <a:ea typeface="ＭＳ Ｐゴシック" pitchFamily="-105" charset="-128"/>
                <a:cs typeface="ＭＳ Ｐゴシック" pitchFamily="-105" charset="-128"/>
              </a:rPr>
              <a:t>Expressing Geometric Properties with Equations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4352" grpId="0"/>
      <p:bldP spid="18" grpId="0" animBg="1"/>
      <p:bldP spid="19" grpId="0" animBg="1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ight Arrow 11"/>
          <p:cNvSpPr>
            <a:spLocks noChangeArrowheads="1"/>
          </p:cNvSpPr>
          <p:nvPr/>
        </p:nvSpPr>
        <p:spPr bwMode="auto">
          <a:xfrm>
            <a:off x="1695450" y="6057900"/>
            <a:ext cx="6753225" cy="420688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20000">
                <a:srgbClr val="74F4FF">
                  <a:alpha val="2000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" name="Right Arrow 12"/>
          <p:cNvSpPr>
            <a:spLocks noChangeArrowheads="1"/>
          </p:cNvSpPr>
          <p:nvPr/>
        </p:nvSpPr>
        <p:spPr bwMode="auto">
          <a:xfrm rot="-5400000">
            <a:off x="-1232692" y="3274219"/>
            <a:ext cx="5257800" cy="420687"/>
          </a:xfrm>
          <a:prstGeom prst="rightArrow">
            <a:avLst>
              <a:gd name="adj1" fmla="val 50000"/>
              <a:gd name="adj2" fmla="val 49993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20000">
                <a:srgbClr val="74F4FF">
                  <a:alpha val="2000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5" name="Text Box 52"/>
          <p:cNvSpPr txBox="1">
            <a:spLocks noChangeArrowheads="1"/>
          </p:cNvSpPr>
          <p:nvPr/>
        </p:nvSpPr>
        <p:spPr bwMode="gray">
          <a:xfrm>
            <a:off x="2509838" y="2199580"/>
            <a:ext cx="211137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  <a:buFont typeface="Arial" charset="0"/>
              <a:buChar char="•"/>
            </a:pPr>
            <a:r>
              <a:rPr lang="en-US" sz="1400" noProof="1" smtClean="0">
                <a:solidFill>
                  <a:srgbClr val="D7D8D9"/>
                </a:solidFill>
                <a:latin typeface="Calibri" pitchFamily="-108" charset="0"/>
                <a:cs typeface="Arial" charset="0"/>
              </a:rPr>
              <a:t>a</a:t>
            </a:r>
            <a:endParaRPr lang="en-US" sz="1400" noProof="1">
              <a:solidFill>
                <a:srgbClr val="D7D8D9"/>
              </a:solidFill>
              <a:latin typeface="Calibri" pitchFamily="-108" charset="0"/>
              <a:cs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57688" y="6102351"/>
            <a:ext cx="995362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CCSS</a:t>
            </a:r>
            <a:endParaRPr lang="en-US" sz="1400" b="1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 rot="16200000">
            <a:off x="-52385" y="2942530"/>
            <a:ext cx="28971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ESSENTIAL QUESTIONS</a:t>
            </a:r>
            <a:endParaRPr lang="en-US" sz="1400" b="1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14" name="Gruppe 124"/>
          <p:cNvGrpSpPr/>
          <p:nvPr/>
        </p:nvGrpSpPr>
        <p:grpSpPr>
          <a:xfrm>
            <a:off x="1695450" y="1200465"/>
            <a:ext cx="6419850" cy="4857435"/>
            <a:chOff x="3328213" y="876282"/>
            <a:chExt cx="2684378" cy="35424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Rektangel 25"/>
            <p:cNvSpPr/>
            <p:nvPr/>
          </p:nvSpPr>
          <p:spPr bwMode="auto">
            <a:xfrm>
              <a:off x="3328213" y="1078135"/>
              <a:ext cx="2684378" cy="3340603"/>
            </a:xfrm>
            <a:prstGeom prst="rect">
              <a:avLst/>
            </a:prstGeom>
            <a:gradFill rotWithShape="1">
              <a:gsLst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16200000" scaled="0"/>
            </a:gra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grpSp>
          <p:nvGrpSpPr>
            <p:cNvPr id="16" name="Gruppe 55"/>
            <p:cNvGrpSpPr/>
            <p:nvPr/>
          </p:nvGrpSpPr>
          <p:grpSpPr>
            <a:xfrm>
              <a:off x="3328213" y="876282"/>
              <a:ext cx="2676591" cy="220005"/>
              <a:chOff x="3319464" y="876282"/>
              <a:chExt cx="2703620" cy="220005"/>
            </a:xfrm>
          </p:grpSpPr>
          <p:sp>
            <p:nvSpPr>
              <p:cNvPr id="17" name="Rektangel 27"/>
              <p:cNvSpPr/>
              <p:nvPr/>
            </p:nvSpPr>
            <p:spPr bwMode="auto">
              <a:xfrm>
                <a:off x="3319464" y="876282"/>
                <a:ext cx="2703620" cy="220005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7C82"/>
                  </a:gs>
                  <a:gs pos="0">
                    <a:srgbClr val="00FFFC"/>
                  </a:gs>
                </a:gsLst>
                <a:lin ang="16200000" scaled="0"/>
                <a:tileRect/>
              </a:gradFill>
              <a:ln w="9525" cap="flat" cmpd="sng" algn="ctr">
                <a:solidFill>
                  <a:srgbClr val="208ECD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18" name="Rektangel 28"/>
              <p:cNvSpPr/>
              <p:nvPr/>
            </p:nvSpPr>
            <p:spPr bwMode="auto">
              <a:xfrm>
                <a:off x="3319464" y="962302"/>
                <a:ext cx="2703620" cy="64842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2171700" y="2085975"/>
            <a:ext cx="558165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Define quadrilaterals and explore their properties?</a:t>
            </a:r>
          </a:p>
          <a:p>
            <a:endParaRPr lang="en-US" dirty="0">
              <a:latin typeface="+mj-lt"/>
            </a:endParaRPr>
          </a:p>
          <a:p>
            <a:endParaRPr lang="en-US" dirty="0" smtClean="0">
              <a:latin typeface="+mj-lt"/>
            </a:endParaRPr>
          </a:p>
          <a:p>
            <a:r>
              <a:rPr lang="en-US" dirty="0">
                <a:latin typeface="+mj-lt"/>
                <a:ea typeface="MS Mincho"/>
                <a:cs typeface="Times New Roman"/>
              </a:rPr>
              <a:t>How can </a:t>
            </a:r>
            <a:r>
              <a:rPr lang="en-US" dirty="0" smtClean="0">
                <a:latin typeface="+mj-lt"/>
                <a:ea typeface="MS Mincho"/>
                <a:cs typeface="Times New Roman"/>
              </a:rPr>
              <a:t>lengths and slopes of lines help us identify and classify quadrilaterals? </a:t>
            </a:r>
          </a:p>
          <a:p>
            <a:endParaRPr lang="en-US" dirty="0">
              <a:latin typeface="+mj-lt"/>
              <a:ea typeface="MS Mincho"/>
              <a:cs typeface="Times New Roman"/>
            </a:endParaRPr>
          </a:p>
          <a:p>
            <a:endParaRPr lang="en-US" dirty="0" smtClean="0">
              <a:latin typeface="+mj-lt"/>
              <a:ea typeface="MS Mincho"/>
              <a:cs typeface="Times New Roman"/>
            </a:endParaRPr>
          </a:p>
          <a:p>
            <a:r>
              <a:rPr lang="en-US" dirty="0" smtClean="0">
                <a:latin typeface="+mj-lt"/>
                <a:ea typeface="MS Mincho"/>
                <a:cs typeface="Times New Roman"/>
              </a:rPr>
              <a:t>How  does knowing about lines and quadrilaterals help us in real life situations.  </a:t>
            </a:r>
            <a:r>
              <a:rPr lang="en-US" dirty="0">
                <a:latin typeface="+mj-lt"/>
                <a:ea typeface="MS Mincho"/>
                <a:cs typeface="Times New Roman"/>
              </a:rPr>
              <a:t>R</a:t>
            </a:r>
            <a:r>
              <a:rPr lang="en-US" dirty="0" smtClean="0">
                <a:latin typeface="+mj-lt"/>
                <a:ea typeface="MS Mincho"/>
                <a:cs typeface="Times New Roman"/>
              </a:rPr>
              <a:t>elate to the things we see around us? Explore and create a real life example.</a:t>
            </a:r>
            <a:endParaRPr lang="en-US" dirty="0">
              <a:latin typeface="+mj-lt"/>
              <a:ea typeface="MS Mincho"/>
              <a:cs typeface="Times New Roman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4840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  <p:sp>
        <p:nvSpPr>
          <p:cNvPr id="4" name="Line Callout 1 3"/>
          <p:cNvSpPr/>
          <p:nvPr/>
        </p:nvSpPr>
        <p:spPr>
          <a:xfrm>
            <a:off x="7474898" y="1571271"/>
            <a:ext cx="973777" cy="705644"/>
          </a:xfrm>
          <a:prstGeom prst="borderCallout1">
            <a:avLst>
              <a:gd name="adj1" fmla="val 18750"/>
              <a:gd name="adj2" fmla="val -8333"/>
              <a:gd name="adj3" fmla="val 85574"/>
              <a:gd name="adj4" fmla="val -19687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DOK 1</a:t>
            </a:r>
            <a:endParaRPr lang="en-US" dirty="0"/>
          </a:p>
        </p:txBody>
      </p:sp>
      <p:sp>
        <p:nvSpPr>
          <p:cNvPr id="19" name="Line Callout 1 18"/>
          <p:cNvSpPr/>
          <p:nvPr/>
        </p:nvSpPr>
        <p:spPr>
          <a:xfrm>
            <a:off x="7841097" y="3131740"/>
            <a:ext cx="973777" cy="705644"/>
          </a:xfrm>
          <a:prstGeom prst="borderCallout1">
            <a:avLst>
              <a:gd name="adj1" fmla="val 18750"/>
              <a:gd name="adj2" fmla="val -8333"/>
              <a:gd name="adj3" fmla="val 19941"/>
              <a:gd name="adj4" fmla="val -340773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DOK 2/3</a:t>
            </a:r>
            <a:endParaRPr lang="en-US" dirty="0"/>
          </a:p>
        </p:txBody>
      </p:sp>
      <p:sp>
        <p:nvSpPr>
          <p:cNvPr id="20" name="Line Callout 1 19"/>
          <p:cNvSpPr/>
          <p:nvPr/>
        </p:nvSpPr>
        <p:spPr>
          <a:xfrm>
            <a:off x="7609787" y="4746894"/>
            <a:ext cx="973777" cy="705644"/>
          </a:xfrm>
          <a:prstGeom prst="borderCallout1">
            <a:avLst>
              <a:gd name="adj1" fmla="val 18750"/>
              <a:gd name="adj2" fmla="val -8333"/>
              <a:gd name="adj3" fmla="val 19941"/>
              <a:gd name="adj4" fmla="val -535894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DOK 2/3/4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" grpId="0"/>
      <p:bldP spid="4" grpId="0" animBg="1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ight Arrow 29"/>
          <p:cNvSpPr>
            <a:spLocks noChangeArrowheads="1"/>
          </p:cNvSpPr>
          <p:nvPr/>
        </p:nvSpPr>
        <p:spPr bwMode="auto">
          <a:xfrm>
            <a:off x="1771652" y="6127050"/>
            <a:ext cx="6651624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Right Arrow 30"/>
          <p:cNvSpPr>
            <a:spLocks noChangeArrowheads="1"/>
          </p:cNvSpPr>
          <p:nvPr/>
        </p:nvSpPr>
        <p:spPr bwMode="auto">
          <a:xfrm rot="-5400000">
            <a:off x="-1189831" y="3323431"/>
            <a:ext cx="5257800" cy="420688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01781" y="6183405"/>
            <a:ext cx="744434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CCSS</a:t>
            </a:r>
            <a:endParaRPr lang="en-US" sz="1400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25213" y="3599407"/>
            <a:ext cx="28920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b="1" dirty="0" smtClean="0">
                <a:latin typeface="+mn-lt"/>
                <a:ea typeface="ＭＳ Ｐゴシック" charset="-128"/>
                <a:cs typeface="ＭＳ Ｐゴシック" charset="-128"/>
              </a:rPr>
              <a:t>VOCABULARY</a:t>
            </a:r>
            <a:endParaRPr lang="en-US" sz="1400" b="1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4" name="Gruppe 55"/>
          <p:cNvGrpSpPr/>
          <p:nvPr/>
        </p:nvGrpSpPr>
        <p:grpSpPr>
          <a:xfrm>
            <a:off x="1592957" y="1315545"/>
            <a:ext cx="6706517" cy="297976"/>
            <a:chOff x="3319464" y="876282"/>
            <a:chExt cx="2703620" cy="220005"/>
          </a:xfrm>
        </p:grpSpPr>
        <p:sp>
          <p:nvSpPr>
            <p:cNvPr id="44" name="Rektangel 27"/>
            <p:cNvSpPr/>
            <p:nvPr/>
          </p:nvSpPr>
          <p:spPr bwMode="auto">
            <a:xfrm>
              <a:off x="3319464" y="876282"/>
              <a:ext cx="2703620" cy="220005"/>
            </a:xfrm>
            <a:prstGeom prst="rect">
              <a:avLst/>
            </a:prstGeom>
            <a:gradFill flip="none" rotWithShape="1">
              <a:gsLst>
                <a:gs pos="100000">
                  <a:srgbClr val="135881"/>
                </a:gs>
                <a:gs pos="0">
                  <a:srgbClr val="23A7F4"/>
                </a:gs>
              </a:gsLst>
              <a:lin ang="16200000" scaled="0"/>
              <a:tileRect/>
            </a:gradFill>
            <a:ln w="9525" cap="flat" cmpd="sng" algn="ctr">
              <a:solidFill>
                <a:srgbClr val="208ECD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Rektangel 28"/>
            <p:cNvSpPr/>
            <p:nvPr/>
          </p:nvSpPr>
          <p:spPr bwMode="auto">
            <a:xfrm>
              <a:off x="3319464" y="962302"/>
              <a:ext cx="2703620" cy="64842"/>
            </a:xfrm>
            <a:prstGeom prst="rect">
              <a:avLst/>
            </a:prstGeom>
            <a:gradFill rotWithShape="1">
              <a:gsLst>
                <a:gs pos="100000">
                  <a:srgbClr val="FFFCF9">
                    <a:alpha val="79000"/>
                  </a:srgbClr>
                </a:gs>
                <a:gs pos="0">
                  <a:srgbClr val="E6E6E6">
                    <a:tint val="50000"/>
                    <a:shade val="100000"/>
                    <a:satMod val="350000"/>
                    <a:alpha val="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1592957" y="1432051"/>
            <a:ext cx="6706517" cy="475135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7C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01688">
              <a:spcBef>
                <a:spcPct val="20000"/>
              </a:spcBef>
            </a:pPr>
            <a:endParaRPr lang="en-US" b="1" noProof="1" smtClean="0">
              <a:solidFill>
                <a:schemeClr val="tx1"/>
              </a:solidFill>
              <a:cs typeface="Arial" charset="0"/>
            </a:endParaRPr>
          </a:p>
          <a:p>
            <a:pPr algn="ctr" defTabSz="801688">
              <a:spcBef>
                <a:spcPct val="20000"/>
              </a:spcBef>
            </a:pPr>
            <a:r>
              <a:rPr lang="en-US" b="1" noProof="1" smtClean="0">
                <a:solidFill>
                  <a:schemeClr val="tx1"/>
                </a:solidFill>
                <a:cs typeface="Arial" charset="0"/>
              </a:rPr>
              <a:t>Common Core Lesson Design</a:t>
            </a:r>
          </a:p>
          <a:p>
            <a:pPr algn="ctr" defTabSz="801688">
              <a:spcBef>
                <a:spcPct val="20000"/>
              </a:spcBef>
            </a:pPr>
            <a:endParaRPr lang="en-US" b="1" noProof="1">
              <a:solidFill>
                <a:schemeClr val="tx1"/>
              </a:solidFill>
              <a:cs typeface="Arial" charset="0"/>
            </a:endParaRP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>
                <a:solidFill>
                  <a:schemeClr val="tx1"/>
                </a:solidFill>
                <a:cs typeface="Arial" charset="0"/>
              </a:rPr>
              <a:t>Purposeful use of the language 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Tier 2 Vocabulary</a:t>
            </a:r>
          </a:p>
          <a:p>
            <a:pPr marL="1200150" lvl="2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Consistent use of academic language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Tier 3 Vocabulary</a:t>
            </a:r>
          </a:p>
          <a:p>
            <a:pPr marL="1200150" lvl="2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Consistent use of Domain specific language</a:t>
            </a:r>
          </a:p>
          <a:p>
            <a:pPr lvl="2" defTabSz="801688">
              <a:spcBef>
                <a:spcPct val="20000"/>
              </a:spcBef>
            </a:pPr>
            <a:endParaRPr lang="en-US" b="1" noProof="1">
              <a:solidFill>
                <a:schemeClr val="tx1"/>
              </a:solidFill>
              <a:cs typeface="Arial" charset="0"/>
            </a:endParaRPr>
          </a:p>
          <a:p>
            <a:pPr marL="1200150" lvl="2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US" b="1" noProof="1" smtClean="0">
              <a:solidFill>
                <a:schemeClr val="tx1"/>
              </a:solidFill>
              <a:cs typeface="Arial" charset="0"/>
            </a:endParaRPr>
          </a:p>
          <a:p>
            <a:pPr marL="1200150" lvl="2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US" b="1" noProof="1">
              <a:solidFill>
                <a:schemeClr val="tx1"/>
              </a:solidFill>
              <a:cs typeface="Arial" charset="0"/>
            </a:endParaRPr>
          </a:p>
          <a:p>
            <a:pPr marL="1200150" lvl="2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US" b="1" noProof="1" smtClean="0">
              <a:solidFill>
                <a:schemeClr val="tx1"/>
              </a:solidFill>
              <a:cs typeface="Arial" charset="0"/>
            </a:endParaRPr>
          </a:p>
          <a:p>
            <a:pPr marL="1200150" lvl="2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US" b="1" noProof="1">
              <a:solidFill>
                <a:schemeClr val="tx1"/>
              </a:solidFill>
              <a:cs typeface="Arial" charset="0"/>
            </a:endParaRPr>
          </a:p>
          <a:p>
            <a:pPr marL="1200150" lvl="2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US" b="1" noProof="1" smtClean="0">
              <a:solidFill>
                <a:schemeClr val="tx1"/>
              </a:solidFill>
              <a:cs typeface="Arial" charset="0"/>
            </a:endParaRP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US" noProof="1">
              <a:solidFill>
                <a:prstClr val="black"/>
              </a:solidFill>
              <a:cs typeface="Arial" charset="0"/>
            </a:endParaRPr>
          </a:p>
          <a:p>
            <a:pPr defTabSz="801688">
              <a:spcBef>
                <a:spcPct val="20000"/>
              </a:spcBef>
            </a:pPr>
            <a:endParaRPr lang="en-US" noProof="1" smtClean="0">
              <a:solidFill>
                <a:schemeClr val="tx1"/>
              </a:solidFill>
              <a:cs typeface="Arial" charset="0"/>
            </a:endParaRPr>
          </a:p>
          <a:p>
            <a:pPr defTabSz="801688">
              <a:spcBef>
                <a:spcPct val="20000"/>
              </a:spcBef>
            </a:pPr>
            <a:endParaRPr lang="en-US" noProof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248400" y="6507802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088" y="3645725"/>
            <a:ext cx="4684703" cy="251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023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ight Arrow 11"/>
          <p:cNvSpPr>
            <a:spLocks noChangeArrowheads="1"/>
          </p:cNvSpPr>
          <p:nvPr/>
        </p:nvSpPr>
        <p:spPr bwMode="auto">
          <a:xfrm>
            <a:off x="1919288" y="6090900"/>
            <a:ext cx="5253037" cy="420688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20000">
                <a:srgbClr val="74F4FF">
                  <a:alpha val="2000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" name="Right Arrow 12"/>
          <p:cNvSpPr>
            <a:spLocks noChangeArrowheads="1"/>
          </p:cNvSpPr>
          <p:nvPr/>
        </p:nvSpPr>
        <p:spPr bwMode="auto">
          <a:xfrm rot="-5400000">
            <a:off x="-1023142" y="3212418"/>
            <a:ext cx="5257800" cy="420687"/>
          </a:xfrm>
          <a:prstGeom prst="rightArrow">
            <a:avLst>
              <a:gd name="adj1" fmla="val 50000"/>
              <a:gd name="adj2" fmla="val 49993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20000">
                <a:srgbClr val="74F4FF">
                  <a:alpha val="2000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22532" name="Group 26"/>
          <p:cNvGrpSpPr>
            <a:grpSpLocks/>
          </p:cNvGrpSpPr>
          <p:nvPr/>
        </p:nvGrpSpPr>
        <p:grpSpPr bwMode="auto">
          <a:xfrm>
            <a:off x="2048668" y="1158877"/>
            <a:ext cx="5638005" cy="4735738"/>
            <a:chOff x="3835399" y="1144588"/>
            <a:chExt cx="4807470" cy="4735738"/>
          </a:xfrm>
        </p:grpSpPr>
        <p:sp>
          <p:nvSpPr>
            <p:cNvPr id="38" name="Rectangle 37"/>
            <p:cNvSpPr/>
            <p:nvPr/>
          </p:nvSpPr>
          <p:spPr bwMode="auto">
            <a:xfrm>
              <a:off x="7294563" y="1149351"/>
              <a:ext cx="1154112" cy="1154112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2900000" scaled="0"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7296150" y="3452813"/>
              <a:ext cx="1152525" cy="1154112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2900000" scaled="0"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7296150" y="2303463"/>
              <a:ext cx="1152525" cy="1154112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2900000" scaled="0"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6143625" y="4611688"/>
              <a:ext cx="1152525" cy="1154112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2900000" scaled="0"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4989513" y="4610100"/>
              <a:ext cx="1154112" cy="1154113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2900000" scaled="0"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3835400" y="3457575"/>
              <a:ext cx="1154113" cy="1154113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2900000" scaled="0"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6143625" y="3457575"/>
              <a:ext cx="1152525" cy="1154113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2900000" scaled="0"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3835400" y="2298700"/>
              <a:ext cx="1154113" cy="1154113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2900000" scaled="0"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4989513" y="2298700"/>
              <a:ext cx="1154112" cy="1154113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2900000" scaled="0"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3835400" y="1144588"/>
              <a:ext cx="1154113" cy="1154112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2900000" scaled="0"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4989513" y="1144588"/>
              <a:ext cx="1154112" cy="1154112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2900000" scaled="0"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6142038" y="1144588"/>
              <a:ext cx="1154112" cy="1154112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2900000" scaled="0"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7296150" y="4611688"/>
              <a:ext cx="1152525" cy="1154112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2900000" scaled="0"/>
            </a:gradFill>
            <a:ln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" name="Cube 31"/>
            <p:cNvSpPr>
              <a:spLocks noChangeArrowheads="1"/>
            </p:cNvSpPr>
            <p:nvPr/>
          </p:nvSpPr>
          <p:spPr bwMode="auto">
            <a:xfrm flipH="1">
              <a:off x="6142034" y="1149351"/>
              <a:ext cx="2500835" cy="2484206"/>
            </a:xfrm>
            <a:prstGeom prst="cube">
              <a:avLst>
                <a:gd name="adj" fmla="val 4166"/>
              </a:avLst>
            </a:prstGeom>
            <a:gradFill rotWithShape="1">
              <a:gsLst>
                <a:gs pos="0">
                  <a:srgbClr val="7F7F7F"/>
                </a:gs>
                <a:gs pos="50000">
                  <a:srgbClr val="FFFFFF"/>
                </a:gs>
                <a:gs pos="100000">
                  <a:srgbClr val="BFBFBF"/>
                </a:gs>
              </a:gsLst>
              <a:lin ang="18900000"/>
            </a:gradFill>
            <a:ln w="9525">
              <a:solidFill>
                <a:srgbClr val="7F7F7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Cube 38"/>
            <p:cNvSpPr>
              <a:spLocks noChangeArrowheads="1"/>
            </p:cNvSpPr>
            <p:nvPr/>
          </p:nvSpPr>
          <p:spPr bwMode="auto">
            <a:xfrm flipH="1">
              <a:off x="3835399" y="3452811"/>
              <a:ext cx="2444007" cy="2427515"/>
            </a:xfrm>
            <a:prstGeom prst="cube">
              <a:avLst>
                <a:gd name="adj" fmla="val 4937"/>
              </a:avLst>
            </a:prstGeom>
            <a:gradFill rotWithShape="1">
              <a:gsLst>
                <a:gs pos="0">
                  <a:srgbClr val="7F7F7F"/>
                </a:gs>
                <a:gs pos="50000">
                  <a:srgbClr val="FFFFFF"/>
                </a:gs>
                <a:gs pos="100000">
                  <a:srgbClr val="BFBFBF"/>
                </a:gs>
              </a:gsLst>
              <a:lin ang="18900000"/>
            </a:gradFill>
            <a:ln w="9525">
              <a:solidFill>
                <a:srgbClr val="7F7F7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191271" y="6147355"/>
            <a:ext cx="24423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ACADEMIC LANGUAGE</a:t>
            </a:r>
            <a:endParaRPr lang="en-US" sz="1400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114302" y="3115171"/>
            <a:ext cx="29829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CONCEPT BASED LANGUAGE</a:t>
            </a:r>
            <a:endParaRPr lang="en-US" sz="1400" b="1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540" name="Rektangel 13"/>
          <p:cNvSpPr>
            <a:spLocks noChangeArrowheads="1"/>
          </p:cNvSpPr>
          <p:nvPr/>
        </p:nvSpPr>
        <p:spPr bwMode="auto">
          <a:xfrm>
            <a:off x="2209799" y="3647846"/>
            <a:ext cx="2705101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latin typeface="+mn-lt"/>
                <a:ea typeface="MS Mincho"/>
                <a:cs typeface="Times New Roman"/>
              </a:rPr>
              <a:t>Academic </a:t>
            </a:r>
            <a:r>
              <a:rPr lang="en-US" sz="2000" b="1" dirty="0" smtClean="0">
                <a:latin typeface="+mn-lt"/>
                <a:ea typeface="MS Mincho"/>
                <a:cs typeface="Times New Roman"/>
              </a:rPr>
              <a:t>Vocabulary:</a:t>
            </a:r>
            <a:endParaRPr lang="en-US" sz="2000" b="1" dirty="0">
              <a:latin typeface="+mn-lt"/>
              <a:ea typeface="MS Mincho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000" b="1" dirty="0">
              <a:latin typeface="+mn-lt"/>
              <a:ea typeface="MS Mincho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latin typeface="+mn-lt"/>
                <a:ea typeface="MS Mincho"/>
                <a:cs typeface="Times New Roman"/>
              </a:rPr>
              <a:t>Explain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latin typeface="+mn-lt"/>
                <a:ea typeface="MS Mincho"/>
                <a:cs typeface="Times New Roman"/>
              </a:rPr>
              <a:t>Analyze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latin typeface="+mn-lt"/>
                <a:ea typeface="MS Mincho"/>
                <a:cs typeface="Times New Roman"/>
              </a:rPr>
              <a:t>Interpret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latin typeface="+mn-lt"/>
                <a:ea typeface="MS Mincho"/>
                <a:cs typeface="Times New Roman"/>
              </a:rPr>
              <a:t>Conclude</a:t>
            </a:r>
            <a:endParaRPr lang="en-US" sz="2000" dirty="0">
              <a:latin typeface="+mn-lt"/>
              <a:ea typeface="MS Mincho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93762" y="1166234"/>
            <a:ext cx="315083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mbria"/>
                <a:ea typeface="MS Mincho"/>
                <a:cs typeface="Times New Roman"/>
              </a:rPr>
              <a:t>Concepts </a:t>
            </a:r>
            <a:r>
              <a:rPr lang="en-US" b="1" dirty="0" smtClean="0">
                <a:latin typeface="Cambria"/>
                <a:ea typeface="MS Mincho"/>
                <a:cs typeface="Times New Roman"/>
              </a:rPr>
              <a:t>Based/Domain Specific Vocabulary:</a:t>
            </a:r>
          </a:p>
          <a:p>
            <a:endParaRPr lang="en-US" sz="1600" dirty="0" smtClean="0">
              <a:latin typeface="Cambria"/>
              <a:ea typeface="MS Mincho"/>
              <a:cs typeface="Times New Roman"/>
            </a:endParaRPr>
          </a:p>
          <a:p>
            <a:r>
              <a:rPr lang="en-US" dirty="0" smtClean="0">
                <a:latin typeface="Cambria"/>
                <a:ea typeface="MS Mincho"/>
                <a:cs typeface="Times New Roman"/>
              </a:rPr>
              <a:t>Slope of a Line</a:t>
            </a:r>
          </a:p>
          <a:p>
            <a:r>
              <a:rPr lang="en-US" dirty="0" smtClean="0">
                <a:latin typeface="Cambria"/>
                <a:ea typeface="MS Mincho"/>
                <a:cs typeface="Times New Roman"/>
              </a:rPr>
              <a:t>Parallel Lines</a:t>
            </a:r>
          </a:p>
          <a:p>
            <a:r>
              <a:rPr lang="en-US" dirty="0" smtClean="0">
                <a:latin typeface="Cambria"/>
                <a:ea typeface="MS Mincho"/>
                <a:cs typeface="Times New Roman"/>
              </a:rPr>
              <a:t>Perpendicular Lines</a:t>
            </a:r>
          </a:p>
          <a:p>
            <a:r>
              <a:rPr lang="en-US" dirty="0" smtClean="0">
                <a:latin typeface="Cambria"/>
                <a:ea typeface="MS Mincho"/>
                <a:cs typeface="Times New Roman"/>
              </a:rPr>
              <a:t>Undefined Slope</a:t>
            </a:r>
          </a:p>
          <a:p>
            <a:r>
              <a:rPr lang="en-US" dirty="0" smtClean="0">
                <a:latin typeface="Cambria"/>
                <a:ea typeface="MS Mincho"/>
                <a:cs typeface="Times New Roman"/>
              </a:rPr>
              <a:t>Zero Slope</a:t>
            </a:r>
          </a:p>
          <a:p>
            <a:r>
              <a:rPr lang="en-US" dirty="0" smtClean="0">
                <a:latin typeface="Cambria"/>
                <a:ea typeface="MS Mincho"/>
                <a:cs typeface="Times New Roman"/>
              </a:rPr>
              <a:t>Quadrilaterals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238873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2336558" y="1982712"/>
            <a:ext cx="2131215" cy="670079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Tier 3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" name="Left Arrow 4"/>
          <p:cNvSpPr/>
          <p:nvPr/>
        </p:nvSpPr>
        <p:spPr>
          <a:xfrm>
            <a:off x="5139642" y="4288075"/>
            <a:ext cx="1935307" cy="675804"/>
          </a:xfrm>
          <a:prstGeom prst="lef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Tier 2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ight Arrow 29"/>
          <p:cNvSpPr>
            <a:spLocks noChangeArrowheads="1"/>
          </p:cNvSpPr>
          <p:nvPr/>
        </p:nvSpPr>
        <p:spPr bwMode="auto">
          <a:xfrm>
            <a:off x="1771652" y="6127050"/>
            <a:ext cx="6651624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Right Arrow 30"/>
          <p:cNvSpPr>
            <a:spLocks noChangeArrowheads="1"/>
          </p:cNvSpPr>
          <p:nvPr/>
        </p:nvSpPr>
        <p:spPr bwMode="auto">
          <a:xfrm rot="-5400000">
            <a:off x="-1189831" y="3323431"/>
            <a:ext cx="5257800" cy="420688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01781" y="6183405"/>
            <a:ext cx="744434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CCSS</a:t>
            </a:r>
            <a:endParaRPr lang="en-US" sz="1400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926685" y="3625662"/>
            <a:ext cx="4695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b="1" dirty="0" smtClean="0">
                <a:latin typeface="+mn-lt"/>
                <a:ea typeface="ＭＳ Ｐゴシック" charset="-128"/>
                <a:cs typeface="ＭＳ Ｐゴシック" charset="-128"/>
              </a:rPr>
              <a:t>FOCUS OF THE ACTIVITIES /INSTRUCTIONS</a:t>
            </a:r>
            <a:endParaRPr lang="en-US" sz="1400" b="1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4" name="Gruppe 55"/>
          <p:cNvGrpSpPr/>
          <p:nvPr/>
        </p:nvGrpSpPr>
        <p:grpSpPr>
          <a:xfrm>
            <a:off x="1592957" y="1315545"/>
            <a:ext cx="6706517" cy="297976"/>
            <a:chOff x="3319464" y="876282"/>
            <a:chExt cx="2703620" cy="220005"/>
          </a:xfrm>
        </p:grpSpPr>
        <p:sp>
          <p:nvSpPr>
            <p:cNvPr id="44" name="Rektangel 27"/>
            <p:cNvSpPr/>
            <p:nvPr/>
          </p:nvSpPr>
          <p:spPr bwMode="auto">
            <a:xfrm>
              <a:off x="3319464" y="876282"/>
              <a:ext cx="2703620" cy="220005"/>
            </a:xfrm>
            <a:prstGeom prst="rect">
              <a:avLst/>
            </a:prstGeom>
            <a:gradFill flip="none" rotWithShape="1">
              <a:gsLst>
                <a:gs pos="100000">
                  <a:srgbClr val="135881"/>
                </a:gs>
                <a:gs pos="0">
                  <a:srgbClr val="23A7F4"/>
                </a:gs>
              </a:gsLst>
              <a:lin ang="16200000" scaled="0"/>
              <a:tileRect/>
            </a:gradFill>
            <a:ln w="9525" cap="flat" cmpd="sng" algn="ctr">
              <a:solidFill>
                <a:srgbClr val="208ECD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Rektangel 28"/>
            <p:cNvSpPr/>
            <p:nvPr/>
          </p:nvSpPr>
          <p:spPr bwMode="auto">
            <a:xfrm>
              <a:off x="3319464" y="962302"/>
              <a:ext cx="2703620" cy="64842"/>
            </a:xfrm>
            <a:prstGeom prst="rect">
              <a:avLst/>
            </a:prstGeom>
            <a:gradFill rotWithShape="1">
              <a:gsLst>
                <a:gs pos="100000">
                  <a:srgbClr val="FFFCF9">
                    <a:alpha val="79000"/>
                  </a:srgbClr>
                </a:gs>
                <a:gs pos="0">
                  <a:srgbClr val="E6E6E6">
                    <a:tint val="50000"/>
                    <a:shade val="100000"/>
                    <a:satMod val="350000"/>
                    <a:alpha val="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1592957" y="1613521"/>
            <a:ext cx="6706517" cy="454915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7C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01688">
              <a:spcBef>
                <a:spcPct val="20000"/>
              </a:spcBef>
            </a:pPr>
            <a:endParaRPr lang="en-US" b="1" noProof="1" smtClean="0">
              <a:solidFill>
                <a:schemeClr val="tx1"/>
              </a:solidFill>
              <a:cs typeface="Arial" charset="0"/>
            </a:endParaRPr>
          </a:p>
          <a:p>
            <a:pPr algn="ctr" defTabSz="801688">
              <a:spcBef>
                <a:spcPct val="20000"/>
              </a:spcBef>
            </a:pPr>
            <a:r>
              <a:rPr lang="en-US" b="1" noProof="1" smtClean="0">
                <a:solidFill>
                  <a:schemeClr val="tx1"/>
                </a:solidFill>
                <a:cs typeface="Arial" charset="0"/>
              </a:rPr>
              <a:t>Common Core Lesson Design</a:t>
            </a:r>
          </a:p>
          <a:p>
            <a:pPr algn="ctr" defTabSz="801688">
              <a:spcBef>
                <a:spcPct val="20000"/>
              </a:spcBef>
            </a:pPr>
            <a:endParaRPr lang="en-US" b="1" noProof="1">
              <a:solidFill>
                <a:schemeClr val="tx1"/>
              </a:solidFill>
              <a:cs typeface="Arial" charset="0"/>
            </a:endParaRPr>
          </a:p>
          <a:p>
            <a:pPr marL="285750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Relate to the previous knowledge</a:t>
            </a:r>
          </a:p>
          <a:p>
            <a:pPr marL="285750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Deep learning of the concepts</a:t>
            </a:r>
          </a:p>
          <a:p>
            <a:pPr marL="285750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Adequate time and methods</a:t>
            </a:r>
          </a:p>
          <a:p>
            <a:pPr marL="285750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Emphasis on learning well</a:t>
            </a:r>
          </a:p>
          <a:p>
            <a:pPr marL="285750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Scaffold reading, speaking, writing, and struction</a:t>
            </a:r>
          </a:p>
          <a:p>
            <a:pPr marL="285750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Structured purposeful conversations</a:t>
            </a:r>
          </a:p>
          <a:p>
            <a:pPr marL="285750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Interaction and collaboration</a:t>
            </a:r>
          </a:p>
          <a:p>
            <a:pPr marL="285750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Formative/Summative Assessment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US" noProof="1">
              <a:solidFill>
                <a:prstClr val="black"/>
              </a:solidFill>
              <a:cs typeface="Arial" charset="0"/>
            </a:endParaRPr>
          </a:p>
          <a:p>
            <a:pPr defTabSz="801688">
              <a:spcBef>
                <a:spcPct val="20000"/>
              </a:spcBef>
            </a:pPr>
            <a:endParaRPr lang="en-US" noProof="1" smtClean="0">
              <a:solidFill>
                <a:schemeClr val="tx1"/>
              </a:solidFill>
              <a:cs typeface="Arial" charset="0"/>
            </a:endParaRPr>
          </a:p>
          <a:p>
            <a:pPr defTabSz="801688">
              <a:spcBef>
                <a:spcPct val="20000"/>
              </a:spcBef>
            </a:pPr>
            <a:endParaRPr lang="en-US" noProof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248400" y="6507802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19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ight Arrow 60"/>
          <p:cNvSpPr>
            <a:spLocks noChangeArrowheads="1"/>
          </p:cNvSpPr>
          <p:nvPr/>
        </p:nvSpPr>
        <p:spPr bwMode="auto">
          <a:xfrm>
            <a:off x="1858963" y="5759450"/>
            <a:ext cx="6007100" cy="481013"/>
          </a:xfrm>
          <a:prstGeom prst="rightArrow">
            <a:avLst>
              <a:gd name="adj1" fmla="val 50000"/>
              <a:gd name="adj2" fmla="val 5001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2" name="Right Arrow 61"/>
          <p:cNvSpPr>
            <a:spLocks noChangeArrowheads="1"/>
          </p:cNvSpPr>
          <p:nvPr/>
        </p:nvSpPr>
        <p:spPr bwMode="auto">
          <a:xfrm rot="-5400000">
            <a:off x="-1447006" y="3521869"/>
            <a:ext cx="4956175" cy="481013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Cube 17"/>
          <p:cNvSpPr/>
          <p:nvPr/>
        </p:nvSpPr>
        <p:spPr bwMode="auto">
          <a:xfrm flipH="1">
            <a:off x="1868483" y="3902075"/>
            <a:ext cx="5513390" cy="1504097"/>
          </a:xfrm>
          <a:prstGeom prst="cube">
            <a:avLst>
              <a:gd name="adj" fmla="val 12157"/>
            </a:avLst>
          </a:prstGeom>
          <a:gradFill>
            <a:gsLst>
              <a:gs pos="0">
                <a:srgbClr val="156593"/>
              </a:gs>
              <a:gs pos="100000">
                <a:srgbClr val="208ECD"/>
              </a:gs>
              <a:gs pos="60000">
                <a:srgbClr val="74F4FF"/>
              </a:gs>
            </a:gsLst>
            <a:lin ang="18900000" scaled="0"/>
          </a:gradFill>
          <a:ln>
            <a:solidFill>
              <a:srgbClr val="64B8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Cube 20"/>
          <p:cNvSpPr/>
          <p:nvPr/>
        </p:nvSpPr>
        <p:spPr bwMode="auto">
          <a:xfrm flipH="1">
            <a:off x="1868485" y="2592389"/>
            <a:ext cx="5513388" cy="1565274"/>
          </a:xfrm>
          <a:prstGeom prst="cube">
            <a:avLst>
              <a:gd name="adj" fmla="val 11131"/>
            </a:avLst>
          </a:prstGeom>
          <a:gradFill>
            <a:gsLst>
              <a:gs pos="0">
                <a:srgbClr val="156593"/>
              </a:gs>
              <a:gs pos="100000">
                <a:srgbClr val="208ECD"/>
              </a:gs>
              <a:gs pos="60000">
                <a:srgbClr val="74F4FF"/>
              </a:gs>
            </a:gsLst>
            <a:lin ang="18900000" scaled="0"/>
          </a:gradFill>
          <a:ln>
            <a:solidFill>
              <a:srgbClr val="64B8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Cube 21"/>
          <p:cNvSpPr/>
          <p:nvPr/>
        </p:nvSpPr>
        <p:spPr bwMode="auto">
          <a:xfrm flipH="1">
            <a:off x="1868485" y="1284288"/>
            <a:ext cx="5513387" cy="1563687"/>
          </a:xfrm>
          <a:prstGeom prst="cube">
            <a:avLst>
              <a:gd name="adj" fmla="val 10618"/>
            </a:avLst>
          </a:prstGeom>
          <a:gradFill>
            <a:gsLst>
              <a:gs pos="0">
                <a:srgbClr val="156593"/>
              </a:gs>
              <a:gs pos="100000">
                <a:srgbClr val="208ECD"/>
              </a:gs>
              <a:gs pos="60000">
                <a:srgbClr val="74F4FF"/>
              </a:gs>
            </a:gsLst>
            <a:lin ang="18900000" scaled="0"/>
          </a:gradFill>
          <a:ln>
            <a:solidFill>
              <a:srgbClr val="64B8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634" name="Rektangel 13"/>
          <p:cNvSpPr>
            <a:spLocks noChangeArrowheads="1"/>
          </p:cNvSpPr>
          <p:nvPr/>
        </p:nvSpPr>
        <p:spPr bwMode="auto">
          <a:xfrm>
            <a:off x="2381250" y="1679574"/>
            <a:ext cx="4876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latin typeface="Cambria"/>
                <a:ea typeface="MS Mincho"/>
                <a:cs typeface="Times New Roman"/>
              </a:rPr>
              <a:t>	</a:t>
            </a:r>
            <a:r>
              <a:rPr lang="en-US" sz="2000" b="1" dirty="0" smtClean="0">
                <a:latin typeface="Cambria"/>
                <a:ea typeface="MS Mincho"/>
                <a:cs typeface="Times New Roman"/>
              </a:rPr>
              <a:t>Pre-Assessment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latin typeface="Cambria"/>
                <a:ea typeface="MS Mincho"/>
                <a:cs typeface="Times New Roman"/>
              </a:rPr>
              <a:t>	Review</a:t>
            </a:r>
            <a:endParaRPr lang="en-US" sz="2000" b="1" dirty="0">
              <a:latin typeface="Cambria"/>
              <a:ea typeface="MS Mincho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latin typeface="Cambria"/>
                <a:ea typeface="MS Mincho"/>
                <a:cs typeface="Times New Roman"/>
              </a:rPr>
              <a:t>	Follow-up discussion</a:t>
            </a:r>
          </a:p>
        </p:txBody>
      </p:sp>
      <p:sp>
        <p:nvSpPr>
          <p:cNvPr id="25635" name="Rektangel 13"/>
          <p:cNvSpPr>
            <a:spLocks noChangeArrowheads="1"/>
          </p:cNvSpPr>
          <p:nvPr/>
        </p:nvSpPr>
        <p:spPr bwMode="auto">
          <a:xfrm>
            <a:off x="2628898" y="2847975"/>
            <a:ext cx="35909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indent="-57150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latin typeface="Cambria"/>
                <a:ea typeface="MS Mincho"/>
                <a:cs typeface="Times New Roman"/>
              </a:rPr>
              <a:t>Whole-Class Introduction…</a:t>
            </a:r>
          </a:p>
          <a:p>
            <a:pPr marL="571500" indent="-571500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latin typeface="Cambria"/>
                <a:ea typeface="MS Mincho"/>
                <a:cs typeface="Times New Roman"/>
              </a:rPr>
              <a:t>	Whole </a:t>
            </a:r>
            <a:r>
              <a:rPr lang="en-US" b="1" dirty="0">
                <a:latin typeface="Cambria"/>
                <a:ea typeface="MS Mincho"/>
                <a:cs typeface="Times New Roman"/>
              </a:rPr>
              <a:t>class </a:t>
            </a:r>
            <a:r>
              <a:rPr lang="en-US" b="1" dirty="0" smtClean="0">
                <a:latin typeface="Cambria"/>
                <a:ea typeface="MS Mincho"/>
                <a:cs typeface="Times New Roman"/>
              </a:rPr>
              <a:t>discussion…</a:t>
            </a:r>
          </a:p>
          <a:p>
            <a:pPr marL="571500" indent="-571500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latin typeface="Cambria"/>
                <a:ea typeface="MS Mincho"/>
                <a:cs typeface="Times New Roman"/>
              </a:rPr>
              <a:t>Collaborative </a:t>
            </a:r>
            <a:r>
              <a:rPr lang="en-US" b="1" dirty="0">
                <a:latin typeface="Cambria"/>
                <a:ea typeface="MS Mincho"/>
                <a:cs typeface="Times New Roman"/>
              </a:rPr>
              <a:t>Activity…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latin typeface="Cambria"/>
                <a:ea typeface="MS Mincho"/>
                <a:cs typeface="Times New Roman"/>
              </a:rPr>
              <a:t>	</a:t>
            </a:r>
            <a:r>
              <a:rPr lang="en-US" b="1" dirty="0" smtClean="0">
                <a:latin typeface="Cambria"/>
                <a:ea typeface="MS Mincho"/>
                <a:cs typeface="Times New Roman"/>
              </a:rPr>
              <a:t>  Whole </a:t>
            </a:r>
            <a:r>
              <a:rPr lang="en-US" b="1" dirty="0">
                <a:latin typeface="Cambria"/>
                <a:ea typeface="MS Mincho"/>
                <a:cs typeface="Times New Roman"/>
              </a:rPr>
              <a:t>class discussion …</a:t>
            </a:r>
          </a:p>
        </p:txBody>
      </p:sp>
      <p:sp>
        <p:nvSpPr>
          <p:cNvPr id="25636" name="Rektangel 13"/>
          <p:cNvSpPr>
            <a:spLocks noChangeArrowheads="1"/>
          </p:cNvSpPr>
          <p:nvPr/>
        </p:nvSpPr>
        <p:spPr bwMode="auto">
          <a:xfrm>
            <a:off x="2752725" y="4458553"/>
            <a:ext cx="35433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latin typeface="Cambria"/>
                <a:ea typeface="MS Mincho"/>
                <a:cs typeface="Times New Roman"/>
              </a:rPr>
              <a:t>Individual/Group Assignment/Project…</a:t>
            </a:r>
            <a:endParaRPr lang="en-US" sz="2000" b="1" dirty="0">
              <a:latin typeface="Cambria"/>
              <a:ea typeface="MS Mincho"/>
              <a:cs typeface="Times New Roman"/>
            </a:endParaRP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1858963" y="892175"/>
            <a:ext cx="1331912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3190875" y="892175"/>
            <a:ext cx="1331913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4522788" y="892175"/>
            <a:ext cx="1331912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5854700" y="890588"/>
            <a:ext cx="1331913" cy="392112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 rot="-5400000">
            <a:off x="1008857" y="1750218"/>
            <a:ext cx="1327150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4" name="TextBox 53"/>
          <p:cNvSpPr txBox="1"/>
          <p:nvPr/>
        </p:nvSpPr>
        <p:spPr>
          <a:xfrm rot="16200000">
            <a:off x="1098551" y="1694190"/>
            <a:ext cx="11303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latin typeface="Cambria"/>
                <a:ea typeface="MS Mincho"/>
                <a:cs typeface="Times New Roman"/>
              </a:rPr>
              <a:t>Before the lesson…</a:t>
            </a:r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 rot="-5400000">
            <a:off x="1021557" y="3064668"/>
            <a:ext cx="1301750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6" name="TextBox 55"/>
          <p:cNvSpPr txBox="1"/>
          <p:nvPr/>
        </p:nvSpPr>
        <p:spPr>
          <a:xfrm rot="16200000">
            <a:off x="1098551" y="3040389"/>
            <a:ext cx="11303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latin typeface="Cambria"/>
                <a:ea typeface="MS Mincho"/>
                <a:cs typeface="Times New Roman"/>
              </a:rPr>
              <a:t>During the lesson…</a:t>
            </a:r>
          </a:p>
        </p:txBody>
      </p:sp>
      <p:sp>
        <p:nvSpPr>
          <p:cNvPr id="57" name="Rectangle 56"/>
          <p:cNvSpPr>
            <a:spLocks noChangeArrowheads="1"/>
          </p:cNvSpPr>
          <p:nvPr/>
        </p:nvSpPr>
        <p:spPr bwMode="auto">
          <a:xfrm rot="-5400000">
            <a:off x="1017588" y="4368800"/>
            <a:ext cx="1309687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8" name="TextBox 57"/>
          <p:cNvSpPr txBox="1"/>
          <p:nvPr/>
        </p:nvSpPr>
        <p:spPr>
          <a:xfrm rot="16200000">
            <a:off x="1098552" y="4351843"/>
            <a:ext cx="11303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latin typeface="Cambria"/>
                <a:ea typeface="MS Mincho"/>
                <a:cs typeface="Times New Roman"/>
              </a:rPr>
              <a:t>Follow-up Activity…</a:t>
            </a:r>
          </a:p>
        </p:txBody>
      </p:sp>
      <p:sp>
        <p:nvSpPr>
          <p:cNvPr id="59" name="TextBox 58"/>
          <p:cNvSpPr txBox="1"/>
          <p:nvPr/>
        </p:nvSpPr>
        <p:spPr>
          <a:xfrm rot="16200000">
            <a:off x="133351" y="3090347"/>
            <a:ext cx="176530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Learning Tasks</a:t>
            </a:r>
            <a:endParaRPr lang="en-US" b="1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838203" y="5830888"/>
            <a:ext cx="34578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latin typeface="+mj-lt"/>
                <a:ea typeface="MS Mincho"/>
                <a:cs typeface="Times New Roman"/>
              </a:rPr>
              <a:t>Lesson </a:t>
            </a:r>
            <a:r>
              <a:rPr lang="en-US" b="1" dirty="0" smtClean="0">
                <a:latin typeface="+mj-lt"/>
                <a:ea typeface="MS Mincho"/>
                <a:cs typeface="Times New Roman"/>
              </a:rPr>
              <a:t>Structure</a:t>
            </a:r>
            <a:endParaRPr lang="en-US" dirty="0">
              <a:latin typeface="+mj-lt"/>
              <a:ea typeface="MS Mincho"/>
              <a:cs typeface="Times New Roman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248400" y="6492146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 animBg="1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ight Arrow 29"/>
          <p:cNvSpPr>
            <a:spLocks noChangeArrowheads="1"/>
          </p:cNvSpPr>
          <p:nvPr/>
        </p:nvSpPr>
        <p:spPr bwMode="auto">
          <a:xfrm>
            <a:off x="1771652" y="6127050"/>
            <a:ext cx="6651624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Right Arrow 30"/>
          <p:cNvSpPr>
            <a:spLocks noChangeArrowheads="1"/>
          </p:cNvSpPr>
          <p:nvPr/>
        </p:nvSpPr>
        <p:spPr bwMode="auto">
          <a:xfrm rot="-5400000">
            <a:off x="-1189831" y="3323431"/>
            <a:ext cx="5257800" cy="420688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01781" y="6183405"/>
            <a:ext cx="744434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CCSS</a:t>
            </a:r>
            <a:endParaRPr lang="en-US" sz="1400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926685" y="3625662"/>
            <a:ext cx="4695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b="1" dirty="0" smtClean="0">
                <a:latin typeface="+mn-lt"/>
                <a:ea typeface="ＭＳ Ｐゴシック" charset="-128"/>
                <a:cs typeface="ＭＳ Ｐゴシック" charset="-128"/>
              </a:rPr>
              <a:t>MATHEMATICAL PRACTICES</a:t>
            </a:r>
            <a:endParaRPr lang="en-US" sz="1400" b="1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4" name="Gruppe 55"/>
          <p:cNvGrpSpPr/>
          <p:nvPr/>
        </p:nvGrpSpPr>
        <p:grpSpPr>
          <a:xfrm>
            <a:off x="1592957" y="1315545"/>
            <a:ext cx="6706517" cy="297976"/>
            <a:chOff x="3319464" y="876282"/>
            <a:chExt cx="2703620" cy="220005"/>
          </a:xfrm>
        </p:grpSpPr>
        <p:sp>
          <p:nvSpPr>
            <p:cNvPr id="44" name="Rektangel 27"/>
            <p:cNvSpPr/>
            <p:nvPr/>
          </p:nvSpPr>
          <p:spPr bwMode="auto">
            <a:xfrm>
              <a:off x="3319464" y="876282"/>
              <a:ext cx="2703620" cy="220005"/>
            </a:xfrm>
            <a:prstGeom prst="rect">
              <a:avLst/>
            </a:prstGeom>
            <a:gradFill flip="none" rotWithShape="1">
              <a:gsLst>
                <a:gs pos="100000">
                  <a:srgbClr val="135881"/>
                </a:gs>
                <a:gs pos="0">
                  <a:srgbClr val="23A7F4"/>
                </a:gs>
              </a:gsLst>
              <a:lin ang="16200000" scaled="0"/>
              <a:tileRect/>
            </a:gradFill>
            <a:ln w="9525" cap="flat" cmpd="sng" algn="ctr">
              <a:solidFill>
                <a:srgbClr val="208ECD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Rektangel 28"/>
            <p:cNvSpPr/>
            <p:nvPr/>
          </p:nvSpPr>
          <p:spPr bwMode="auto">
            <a:xfrm>
              <a:off x="3319464" y="962302"/>
              <a:ext cx="2703620" cy="64842"/>
            </a:xfrm>
            <a:prstGeom prst="rect">
              <a:avLst/>
            </a:prstGeom>
            <a:gradFill rotWithShape="1">
              <a:gsLst>
                <a:gs pos="100000">
                  <a:srgbClr val="FFFCF9">
                    <a:alpha val="79000"/>
                  </a:srgbClr>
                </a:gs>
                <a:gs pos="0">
                  <a:srgbClr val="E6E6E6">
                    <a:tint val="50000"/>
                    <a:shade val="100000"/>
                    <a:satMod val="350000"/>
                    <a:alpha val="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1592957" y="1613521"/>
            <a:ext cx="6706517" cy="454915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7C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01688">
              <a:spcBef>
                <a:spcPct val="20000"/>
              </a:spcBef>
            </a:pPr>
            <a:endParaRPr lang="en-US" b="1" noProof="1" smtClean="0">
              <a:solidFill>
                <a:schemeClr val="tx1"/>
              </a:solidFill>
              <a:cs typeface="Arial" charset="0"/>
            </a:endParaRPr>
          </a:p>
          <a:p>
            <a:pPr algn="ctr" defTabSz="801688">
              <a:spcBef>
                <a:spcPct val="20000"/>
              </a:spcBef>
            </a:pPr>
            <a:r>
              <a:rPr lang="en-US" b="1" noProof="1" smtClean="0">
                <a:solidFill>
                  <a:schemeClr val="tx1"/>
                </a:solidFill>
                <a:cs typeface="Arial" charset="0"/>
              </a:rPr>
              <a:t>Common Core Lesson Design</a:t>
            </a:r>
          </a:p>
          <a:p>
            <a:pPr algn="ctr" defTabSz="801688">
              <a:spcBef>
                <a:spcPct val="20000"/>
              </a:spcBef>
            </a:pPr>
            <a:endParaRPr lang="en-US" b="1" noProof="1">
              <a:solidFill>
                <a:schemeClr val="tx1"/>
              </a:solidFill>
              <a:cs typeface="Arial" charset="0"/>
            </a:endParaRPr>
          </a:p>
          <a:p>
            <a:pPr marL="285750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8 math practices are recommended</a:t>
            </a:r>
          </a:p>
          <a:p>
            <a:pPr marL="285750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Develop these practices in your students</a:t>
            </a:r>
          </a:p>
          <a:p>
            <a:pPr marL="285750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US" noProof="1" smtClean="0">
              <a:solidFill>
                <a:schemeClr val="tx1"/>
              </a:solidFill>
              <a:cs typeface="Arial" charset="0"/>
            </a:endParaRP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US" noProof="1">
              <a:solidFill>
                <a:prstClr val="black"/>
              </a:solidFill>
              <a:cs typeface="Arial" charset="0"/>
            </a:endParaRPr>
          </a:p>
          <a:p>
            <a:pPr defTabSz="801688">
              <a:spcBef>
                <a:spcPct val="20000"/>
              </a:spcBef>
            </a:pPr>
            <a:endParaRPr lang="en-US" noProof="1" smtClean="0">
              <a:solidFill>
                <a:schemeClr val="tx1"/>
              </a:solidFill>
              <a:cs typeface="Arial" charset="0"/>
            </a:endParaRPr>
          </a:p>
          <a:p>
            <a:pPr defTabSz="801688">
              <a:spcBef>
                <a:spcPct val="20000"/>
              </a:spcBef>
            </a:pPr>
            <a:endParaRPr lang="en-US" noProof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248400" y="6507802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62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ight Arrow 60"/>
          <p:cNvSpPr>
            <a:spLocks noChangeArrowheads="1"/>
          </p:cNvSpPr>
          <p:nvPr/>
        </p:nvSpPr>
        <p:spPr bwMode="auto">
          <a:xfrm>
            <a:off x="1801226" y="5499099"/>
            <a:ext cx="6007100" cy="481013"/>
          </a:xfrm>
          <a:prstGeom prst="rightArrow">
            <a:avLst>
              <a:gd name="adj1" fmla="val 50000"/>
              <a:gd name="adj2" fmla="val 5001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2" name="Right Arrow 61"/>
          <p:cNvSpPr>
            <a:spLocks noChangeArrowheads="1"/>
          </p:cNvSpPr>
          <p:nvPr/>
        </p:nvSpPr>
        <p:spPr bwMode="auto">
          <a:xfrm rot="-5400000">
            <a:off x="-1375568" y="2886868"/>
            <a:ext cx="4956175" cy="481013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24580" name="Group 28"/>
          <p:cNvGrpSpPr>
            <a:grpSpLocks/>
          </p:cNvGrpSpPr>
          <p:nvPr/>
        </p:nvGrpSpPr>
        <p:grpSpPr bwMode="auto">
          <a:xfrm>
            <a:off x="1868488" y="1284287"/>
            <a:ext cx="5541963" cy="4106863"/>
            <a:chOff x="1868488" y="1284287"/>
            <a:chExt cx="5997575" cy="4106863"/>
          </a:xfrm>
        </p:grpSpPr>
        <p:sp>
          <p:nvSpPr>
            <p:cNvPr id="23" name="Cube 22"/>
            <p:cNvSpPr/>
            <p:nvPr/>
          </p:nvSpPr>
          <p:spPr bwMode="auto">
            <a:xfrm flipH="1">
              <a:off x="1868488" y="1284287"/>
              <a:ext cx="5997574" cy="4106863"/>
            </a:xfrm>
            <a:prstGeom prst="cube">
              <a:avLst>
                <a:gd name="adj" fmla="val 4672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65000"/>
                  </a:schemeClr>
                </a:gs>
                <a:gs pos="60000">
                  <a:schemeClr val="bg1">
                    <a:lumMod val="95000"/>
                  </a:schemeClr>
                </a:gs>
              </a:gsLst>
              <a:lin ang="18900000" scaled="0"/>
            </a:gra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612" name="Rektangel 13"/>
            <p:cNvSpPr>
              <a:spLocks noChangeArrowheads="1"/>
            </p:cNvSpPr>
            <p:nvPr/>
          </p:nvSpPr>
          <p:spPr bwMode="auto">
            <a:xfrm>
              <a:off x="2062624" y="1552564"/>
              <a:ext cx="5803439" cy="3416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009592"/>
                </a:solidFill>
                <a:latin typeface="Cambria"/>
                <a:ea typeface="MS Mincho"/>
                <a:cs typeface="Times New Roman"/>
              </a:endParaRPr>
            </a:p>
            <a:p>
              <a:pPr marL="342900" lvl="0" indent="-342900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en-US" dirty="0">
                  <a:solidFill>
                    <a:srgbClr val="009592"/>
                  </a:solidFill>
                  <a:latin typeface="Cambria"/>
                  <a:ea typeface="MS Mincho"/>
                  <a:cs typeface="Times New Roman"/>
                </a:rPr>
                <a:t>Make sense of problems and persevere in solving them</a:t>
              </a:r>
            </a:p>
            <a:p>
              <a:pPr marL="342900" lvl="0" indent="-342900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en-US" dirty="0">
                  <a:solidFill>
                    <a:srgbClr val="009592"/>
                  </a:solidFill>
                  <a:latin typeface="Cambria"/>
                  <a:ea typeface="MS Mincho"/>
                  <a:cs typeface="Times New Roman"/>
                </a:rPr>
                <a:t>Reason abstractly and quantitatively</a:t>
              </a:r>
            </a:p>
            <a:p>
              <a:pPr marL="342900" lvl="0" indent="-342900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en-US" dirty="0">
                  <a:solidFill>
                    <a:srgbClr val="009592"/>
                  </a:solidFill>
                  <a:latin typeface="Cambria"/>
                  <a:ea typeface="MS Mincho"/>
                  <a:cs typeface="Times New Roman"/>
                </a:rPr>
                <a:t>Construct viable argument and critique the reasoning of others</a:t>
              </a:r>
            </a:p>
            <a:p>
              <a:pPr marL="342900" lvl="0" indent="-342900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en-US" dirty="0">
                  <a:solidFill>
                    <a:srgbClr val="009592"/>
                  </a:solidFill>
                  <a:latin typeface="Cambria"/>
                  <a:ea typeface="MS Mincho"/>
                  <a:cs typeface="Times New Roman"/>
                </a:rPr>
                <a:t>Model with mathematics</a:t>
              </a:r>
            </a:p>
            <a:p>
              <a:pPr marL="342900" lvl="0" indent="-342900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en-US" dirty="0">
                  <a:solidFill>
                    <a:srgbClr val="009592"/>
                  </a:solidFill>
                  <a:latin typeface="Cambria"/>
                  <a:ea typeface="MS Mincho"/>
                  <a:cs typeface="Times New Roman"/>
                </a:rPr>
                <a:t>Use appropriate tools strategically. </a:t>
              </a:r>
            </a:p>
            <a:p>
              <a:pPr marL="342900" lvl="0" indent="-342900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en-US" dirty="0">
                  <a:solidFill>
                    <a:srgbClr val="009592"/>
                  </a:solidFill>
                  <a:latin typeface="Cambria"/>
                  <a:ea typeface="MS Mincho"/>
                  <a:cs typeface="Times New Roman"/>
                </a:rPr>
                <a:t>Attend to precision</a:t>
              </a:r>
            </a:p>
            <a:p>
              <a:pPr marL="342900" lvl="0" indent="-342900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en-US" dirty="0">
                  <a:latin typeface="Cambria"/>
                  <a:ea typeface="MS Mincho"/>
                  <a:cs typeface="Times New Roman"/>
                </a:rPr>
                <a:t>Look for and make use of structure</a:t>
              </a:r>
            </a:p>
            <a:p>
              <a:pPr marL="342900" lvl="0" indent="-342900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en-US" dirty="0">
                  <a:latin typeface="Cambria"/>
                  <a:ea typeface="MS Mincho"/>
                  <a:cs typeface="Times New Roman"/>
                </a:rPr>
                <a:t>Look for and express regularity in repeated reasoning</a:t>
              </a:r>
            </a:p>
          </p:txBody>
        </p: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1858963" y="892175"/>
            <a:ext cx="1331912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3190875" y="892175"/>
            <a:ext cx="1331913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4522788" y="892175"/>
            <a:ext cx="1331912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5854700" y="890588"/>
            <a:ext cx="1331913" cy="392112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 rot="-5400000">
            <a:off x="1008857" y="1750218"/>
            <a:ext cx="1327150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 rot="-5400000">
            <a:off x="1021557" y="3064668"/>
            <a:ext cx="1301750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7" name="Rectangle 56"/>
          <p:cNvSpPr>
            <a:spLocks noChangeArrowheads="1"/>
          </p:cNvSpPr>
          <p:nvPr/>
        </p:nvSpPr>
        <p:spPr bwMode="auto">
          <a:xfrm rot="-5400000">
            <a:off x="1017588" y="4368800"/>
            <a:ext cx="1309687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879850" y="5605462"/>
            <a:ext cx="17653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CCSS</a:t>
            </a:r>
            <a:endParaRPr lang="en-US" sz="1400" b="1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0" name="TextBox 59"/>
          <p:cNvSpPr txBox="1"/>
          <p:nvPr/>
        </p:nvSpPr>
        <p:spPr>
          <a:xfrm rot="16200000">
            <a:off x="-865982" y="2846495"/>
            <a:ext cx="39370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latin typeface="Cambria"/>
                <a:ea typeface="MS Mincho"/>
                <a:cs typeface="Times New Roman"/>
              </a:rPr>
              <a:t>Standards for Mathematical Practice: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24840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ight Arrow 60"/>
          <p:cNvSpPr>
            <a:spLocks noChangeArrowheads="1"/>
          </p:cNvSpPr>
          <p:nvPr/>
        </p:nvSpPr>
        <p:spPr bwMode="auto">
          <a:xfrm>
            <a:off x="1858963" y="5759450"/>
            <a:ext cx="6007100" cy="481013"/>
          </a:xfrm>
          <a:prstGeom prst="rightArrow">
            <a:avLst>
              <a:gd name="adj1" fmla="val 50000"/>
              <a:gd name="adj2" fmla="val 5001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2" name="Right Arrow 61"/>
          <p:cNvSpPr>
            <a:spLocks noChangeArrowheads="1"/>
          </p:cNvSpPr>
          <p:nvPr/>
        </p:nvSpPr>
        <p:spPr bwMode="auto">
          <a:xfrm rot="-5400000">
            <a:off x="-1447006" y="3236119"/>
            <a:ext cx="4956175" cy="481013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26628" name="Group 28"/>
          <p:cNvGrpSpPr>
            <a:grpSpLocks/>
          </p:cNvGrpSpPr>
          <p:nvPr/>
        </p:nvGrpSpPr>
        <p:grpSpPr bwMode="auto">
          <a:xfrm>
            <a:off x="1868489" y="1284287"/>
            <a:ext cx="5484811" cy="4078287"/>
            <a:chOff x="1868489" y="1284288"/>
            <a:chExt cx="4510086" cy="3165475"/>
          </a:xfrm>
        </p:grpSpPr>
        <p:sp>
          <p:nvSpPr>
            <p:cNvPr id="21" name="Cube 20"/>
            <p:cNvSpPr/>
            <p:nvPr/>
          </p:nvSpPr>
          <p:spPr>
            <a:xfrm flipH="1">
              <a:off x="1868489" y="1284288"/>
              <a:ext cx="4510086" cy="3165475"/>
            </a:xfrm>
            <a:prstGeom prst="cube">
              <a:avLst>
                <a:gd name="adj" fmla="val 3192"/>
              </a:avLst>
            </a:prstGeom>
            <a:gradFill>
              <a:gsLst>
                <a:gs pos="0">
                  <a:srgbClr val="156593"/>
                </a:gs>
                <a:gs pos="100000">
                  <a:srgbClr val="208ECD"/>
                </a:gs>
                <a:gs pos="60000">
                  <a:srgbClr val="74F4FF"/>
                </a:gs>
              </a:gsLst>
              <a:lin ang="18900000" scaled="0"/>
            </a:gradFill>
            <a:ln>
              <a:solidFill>
                <a:srgbClr val="64B8B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659" name="Rektangel 13"/>
            <p:cNvSpPr>
              <a:spLocks noChangeArrowheads="1"/>
            </p:cNvSpPr>
            <p:nvPr/>
          </p:nvSpPr>
          <p:spPr bwMode="auto">
            <a:xfrm>
              <a:off x="2018819" y="1863690"/>
              <a:ext cx="4225515" cy="2006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endParaRPr lang="en-US" b="1" dirty="0">
                <a:latin typeface="Cambria"/>
                <a:ea typeface="MS Mincho"/>
                <a:cs typeface="Times New Roman"/>
              </a:endParaRPr>
            </a:p>
            <a:p>
              <a:pPr marL="342900" lvl="0" indent="-342900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dirty="0">
                  <a:latin typeface="Cambria"/>
                  <a:ea typeface="MS Mincho"/>
                  <a:cs typeface="Times New Roman"/>
                </a:rPr>
                <a:t>Students receive a copy of assessment task  as </a:t>
              </a:r>
              <a:r>
                <a:rPr lang="en-US">
                  <a:latin typeface="Cambria"/>
                  <a:ea typeface="MS Mincho"/>
                  <a:cs typeface="Times New Roman"/>
                </a:rPr>
                <a:t>an </a:t>
              </a:r>
              <a:r>
                <a:rPr lang="en-US" smtClean="0">
                  <a:latin typeface="Cambria"/>
                  <a:ea typeface="MS Mincho"/>
                  <a:cs typeface="Times New Roman"/>
                </a:rPr>
                <a:t>inclass </a:t>
              </a:r>
              <a:r>
                <a:rPr lang="en-US" dirty="0">
                  <a:latin typeface="Cambria"/>
                  <a:ea typeface="MS Mincho"/>
                  <a:cs typeface="Times New Roman"/>
                </a:rPr>
                <a:t>work or for homework a few days before the formative assessment lesson </a:t>
              </a:r>
            </a:p>
            <a:p>
              <a:pPr marL="342900" lvl="0" indent="-342900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dirty="0" smtClean="0">
                  <a:latin typeface="Cambria"/>
                  <a:ea typeface="MS Mincho"/>
                  <a:cs typeface="Times New Roman"/>
                </a:rPr>
                <a:t>Students </a:t>
              </a:r>
              <a:r>
                <a:rPr lang="en-US" dirty="0">
                  <a:latin typeface="Cambria"/>
                  <a:ea typeface="MS Mincho"/>
                  <a:cs typeface="Times New Roman"/>
                </a:rPr>
                <a:t>answer the questions without teacher’s assistance</a:t>
              </a:r>
            </a:p>
            <a:p>
              <a:pPr marL="342900" lvl="0" indent="-342900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</a:pPr>
              <a:r>
                <a:rPr lang="en-US" dirty="0">
                  <a:latin typeface="Cambria"/>
                  <a:ea typeface="MS Mincho"/>
                  <a:cs typeface="Times New Roman"/>
                </a:rPr>
                <a:t>Teacher collects responses to </a:t>
              </a:r>
              <a:r>
                <a:rPr lang="en-US" dirty="0" smtClean="0">
                  <a:latin typeface="Cambria"/>
                  <a:ea typeface="MS Mincho"/>
                  <a:cs typeface="Times New Roman"/>
                </a:rPr>
                <a:t>assess </a:t>
              </a:r>
              <a:r>
                <a:rPr lang="en-US" dirty="0">
                  <a:latin typeface="Cambria"/>
                  <a:ea typeface="MS Mincho"/>
                  <a:cs typeface="Times New Roman"/>
                </a:rPr>
                <a:t>what students’ work reveal about the current levels of </a:t>
              </a:r>
              <a:r>
                <a:rPr lang="en-US" dirty="0" smtClean="0">
                  <a:latin typeface="Cambria"/>
                  <a:ea typeface="MS Mincho"/>
                  <a:cs typeface="Times New Roman"/>
                </a:rPr>
                <a:t>understanding</a:t>
              </a:r>
              <a:endParaRPr lang="en-US" dirty="0">
                <a:latin typeface="Cambria"/>
                <a:ea typeface="MS Mincho"/>
                <a:cs typeface="Times New Roman"/>
              </a:endParaRPr>
            </a:p>
          </p:txBody>
        </p:sp>
      </p:grp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1858963" y="892175"/>
            <a:ext cx="1331912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3190875" y="892175"/>
            <a:ext cx="1331913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4522788" y="892175"/>
            <a:ext cx="1331912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5854700" y="890588"/>
            <a:ext cx="1331913" cy="392112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 rot="-5400000">
            <a:off x="1008857" y="1750218"/>
            <a:ext cx="1327150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 rot="-5400000">
            <a:off x="1021557" y="3064668"/>
            <a:ext cx="1301750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7" name="Rectangle 56"/>
          <p:cNvSpPr>
            <a:spLocks noChangeArrowheads="1"/>
          </p:cNvSpPr>
          <p:nvPr/>
        </p:nvSpPr>
        <p:spPr bwMode="auto">
          <a:xfrm rot="-5400000">
            <a:off x="1017588" y="4368800"/>
            <a:ext cx="1309687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879850" y="5830888"/>
            <a:ext cx="17653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latin typeface="Cambria"/>
                <a:ea typeface="MS Mincho"/>
                <a:cs typeface="Times New Roman"/>
              </a:rPr>
              <a:t>Before the lesson…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24840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764136" y="3169540"/>
            <a:ext cx="35759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+mj-lt"/>
              </a:rPr>
              <a:t>PRE-ASSESSMENT-STUDENT TASK</a:t>
            </a:r>
            <a:endParaRPr lang="en-US" sz="1400" b="1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ight Arrow 29"/>
          <p:cNvSpPr>
            <a:spLocks noChangeArrowheads="1"/>
          </p:cNvSpPr>
          <p:nvPr/>
        </p:nvSpPr>
        <p:spPr bwMode="auto">
          <a:xfrm>
            <a:off x="1771652" y="6113463"/>
            <a:ext cx="6651624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Right Arrow 30"/>
          <p:cNvSpPr>
            <a:spLocks noChangeArrowheads="1"/>
          </p:cNvSpPr>
          <p:nvPr/>
        </p:nvSpPr>
        <p:spPr bwMode="auto">
          <a:xfrm rot="-5400000">
            <a:off x="-1858878" y="3337357"/>
            <a:ext cx="5257800" cy="604378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49950" y="6126287"/>
            <a:ext cx="176530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CCSS</a:t>
            </a:r>
            <a:endParaRPr lang="en-US" b="1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1232150" y="3406441"/>
            <a:ext cx="40043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+mj-lt"/>
              </a:rPr>
              <a:t>PREASSESSMENT STUDENT TASK</a:t>
            </a:r>
            <a:endParaRPr lang="en-US" b="1" dirty="0">
              <a:latin typeface="+mj-lt"/>
            </a:endParaRPr>
          </a:p>
        </p:txBody>
      </p:sp>
      <p:grpSp>
        <p:nvGrpSpPr>
          <p:cNvPr id="3" name="Gruppe 124"/>
          <p:cNvGrpSpPr/>
          <p:nvPr/>
        </p:nvGrpSpPr>
        <p:grpSpPr>
          <a:xfrm>
            <a:off x="1592957" y="1315544"/>
            <a:ext cx="6726028" cy="4797919"/>
            <a:chOff x="3328213" y="876282"/>
            <a:chExt cx="2684378" cy="35424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Rektangel 25"/>
            <p:cNvSpPr/>
            <p:nvPr/>
          </p:nvSpPr>
          <p:spPr bwMode="auto">
            <a:xfrm>
              <a:off x="3328213" y="1078135"/>
              <a:ext cx="2684378" cy="3340603"/>
            </a:xfrm>
            <a:prstGeom prst="rect">
              <a:avLst/>
            </a:prstGeom>
            <a:gradFill rotWithShape="1">
              <a:gsLst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16200000" scaled="0"/>
            </a:gra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grpSp>
          <p:nvGrpSpPr>
            <p:cNvPr id="4" name="Gruppe 55"/>
            <p:cNvGrpSpPr/>
            <p:nvPr/>
          </p:nvGrpSpPr>
          <p:grpSpPr>
            <a:xfrm>
              <a:off x="3328213" y="876282"/>
              <a:ext cx="2676591" cy="220005"/>
              <a:chOff x="3319464" y="876282"/>
              <a:chExt cx="2703620" cy="220005"/>
            </a:xfrm>
          </p:grpSpPr>
          <p:sp>
            <p:nvSpPr>
              <p:cNvPr id="44" name="Rektangel 27"/>
              <p:cNvSpPr/>
              <p:nvPr/>
            </p:nvSpPr>
            <p:spPr bwMode="auto">
              <a:xfrm>
                <a:off x="3319464" y="876282"/>
                <a:ext cx="2703620" cy="220005"/>
              </a:xfrm>
              <a:prstGeom prst="rect">
                <a:avLst/>
              </a:prstGeom>
              <a:gradFill flip="none" rotWithShape="1">
                <a:gsLst>
                  <a:gs pos="100000">
                    <a:srgbClr val="135881"/>
                  </a:gs>
                  <a:gs pos="0">
                    <a:srgbClr val="23A7F4"/>
                  </a:gs>
                </a:gsLst>
                <a:lin ang="16200000" scaled="0"/>
                <a:tileRect/>
              </a:gradFill>
              <a:ln w="9525" cap="flat" cmpd="sng" algn="ctr">
                <a:solidFill>
                  <a:srgbClr val="208ECD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45" name="Rektangel 28"/>
              <p:cNvSpPr/>
              <p:nvPr/>
            </p:nvSpPr>
            <p:spPr bwMode="auto">
              <a:xfrm>
                <a:off x="3319464" y="962302"/>
                <a:ext cx="2703620" cy="64842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</p:grpSp>
      </p:grpSp>
      <p:sp>
        <p:nvSpPr>
          <p:cNvPr id="46" name="Text Box 52"/>
          <p:cNvSpPr txBox="1">
            <a:spLocks noChangeArrowheads="1"/>
          </p:cNvSpPr>
          <p:nvPr/>
        </p:nvSpPr>
        <p:spPr bwMode="gray">
          <a:xfrm>
            <a:off x="1919288" y="3294668"/>
            <a:ext cx="1270479" cy="985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b="1" dirty="0">
                <a:latin typeface="Times New Roman"/>
                <a:ea typeface="Calibri"/>
                <a:cs typeface="Times New Roman"/>
              </a:rPr>
              <a:t>Equations of </a:t>
            </a:r>
            <a:endParaRPr lang="en-US" sz="1200" b="1" dirty="0" smtClean="0">
              <a:latin typeface="Times New Roman"/>
              <a:ea typeface="Calibri"/>
              <a:cs typeface="Times New Roman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b="1" dirty="0" smtClean="0">
                <a:latin typeface="Times New Roman"/>
                <a:ea typeface="Calibri"/>
                <a:cs typeface="Times New Roman"/>
              </a:rPr>
              <a:t>Lines </a:t>
            </a: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200" b="1" dirty="0" smtClean="0">
                <a:latin typeface="Times New Roman"/>
                <a:ea typeface="Calibri"/>
                <a:cs typeface="Times New Roman"/>
              </a:rPr>
              <a:t>Card Set</a:t>
            </a:r>
            <a:endParaRPr lang="en-US" sz="8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578150"/>
              </p:ext>
            </p:extLst>
          </p:nvPr>
        </p:nvGraphicFramePr>
        <p:xfrm>
          <a:off x="3297763" y="2429673"/>
          <a:ext cx="3772888" cy="3020600"/>
        </p:xfrm>
        <a:graphic>
          <a:graphicData uri="http://schemas.openxmlformats.org/drawingml/2006/table">
            <a:tbl>
              <a:tblPr firstRow="1" firstCol="1" bandRow="1"/>
              <a:tblGrid>
                <a:gridCol w="1886444"/>
                <a:gridCol w="1886444"/>
              </a:tblGrid>
              <a:tr h="362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 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= 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2x – 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47" marR="30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 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+ 4x + 6 = 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47" marR="30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15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6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 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= 8</a:t>
                      </a:r>
                      <a:r>
                        <a:rPr lang="en-US" sz="16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x 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 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en-US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47" marR="30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2y = -x + 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47" marR="30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21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x = 2</a:t>
                      </a:r>
                      <a:endParaRPr lang="en-US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47" marR="30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 = 4 –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47" marR="30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27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 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= 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1600" b="1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x 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– 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47" marR="30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 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= 6</a:t>
                      </a:r>
                      <a:r>
                        <a:rPr lang="en-US" sz="16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x 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– 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47" marR="30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27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6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 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+ 8 = 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US" sz="1600" b="1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47" marR="30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 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+ 6</a:t>
                      </a:r>
                      <a:r>
                        <a:rPr lang="en-US" sz="16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x 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=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en-US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47" marR="30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4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3y = 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2x 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– 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en-US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47" marR="30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y= x</a:t>
                      </a:r>
                      <a:endParaRPr lang="en-US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47" marR="30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27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6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 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 </a:t>
                      </a:r>
                      <a:r>
                        <a:rPr lang="en-US" sz="16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x 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= 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en-US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47" marR="30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4y = x + 3</a:t>
                      </a:r>
                      <a:endParaRPr lang="en-US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47" marR="30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21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 = - 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47" marR="30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2x –y = </a:t>
                      </a:r>
                      <a:r>
                        <a:rPr lang="en-US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en-US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747" marR="307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71653" y="1775637"/>
            <a:ext cx="6404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</a:rPr>
              <a:t>Individual Activity-Matching Equations to its Properties</a:t>
            </a:r>
            <a:endParaRPr lang="en-US" b="1" dirty="0">
              <a:latin typeface="+mn-lt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3166814"/>
              </p:ext>
            </p:extLst>
          </p:nvPr>
        </p:nvGraphicFramePr>
        <p:xfrm>
          <a:off x="7966076" y="283978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1" name="Document" showAsIcon="1" r:id="rId4" imgW="914400" imgH="771480" progId="Word.Document.12">
                  <p:embed/>
                </p:oleObj>
              </mc:Choice>
              <mc:Fallback>
                <p:oleObj name="Document" showAsIcon="1" r:id="rId4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966076" y="283978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989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ight Arrow 29"/>
          <p:cNvSpPr>
            <a:spLocks noChangeArrowheads="1"/>
          </p:cNvSpPr>
          <p:nvPr/>
        </p:nvSpPr>
        <p:spPr bwMode="auto">
          <a:xfrm>
            <a:off x="1771652" y="6113463"/>
            <a:ext cx="6651624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Right Arrow 30"/>
          <p:cNvSpPr>
            <a:spLocks noChangeArrowheads="1"/>
          </p:cNvSpPr>
          <p:nvPr/>
        </p:nvSpPr>
        <p:spPr bwMode="auto">
          <a:xfrm rot="-5400000">
            <a:off x="-2228056" y="3323431"/>
            <a:ext cx="5257800" cy="420688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03700" y="6173787"/>
            <a:ext cx="742515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CCSS</a:t>
            </a:r>
            <a:endParaRPr lang="en-US" sz="1400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1570461" y="3313705"/>
            <a:ext cx="39426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+mj-lt"/>
              </a:rPr>
              <a:t>PREASSESSMENT STUDENTTASK</a:t>
            </a:r>
            <a:endParaRPr lang="en-US" sz="1400" b="1" dirty="0">
              <a:latin typeface="+mj-lt"/>
            </a:endParaRPr>
          </a:p>
        </p:txBody>
      </p:sp>
      <p:grpSp>
        <p:nvGrpSpPr>
          <p:cNvPr id="3" name="Gruppe 124"/>
          <p:cNvGrpSpPr/>
          <p:nvPr/>
        </p:nvGrpSpPr>
        <p:grpSpPr>
          <a:xfrm>
            <a:off x="639764" y="509588"/>
            <a:ext cx="8085136" cy="5664199"/>
            <a:chOff x="3328213" y="876282"/>
            <a:chExt cx="2684378" cy="35424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Rektangel 25"/>
            <p:cNvSpPr/>
            <p:nvPr/>
          </p:nvSpPr>
          <p:spPr bwMode="auto">
            <a:xfrm>
              <a:off x="3328213" y="1078135"/>
              <a:ext cx="2684378" cy="3340603"/>
            </a:xfrm>
            <a:prstGeom prst="rect">
              <a:avLst/>
            </a:prstGeom>
            <a:gradFill rotWithShape="1">
              <a:gsLst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16200000" scaled="0"/>
            </a:gra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grpSp>
          <p:nvGrpSpPr>
            <p:cNvPr id="4" name="Gruppe 55"/>
            <p:cNvGrpSpPr/>
            <p:nvPr/>
          </p:nvGrpSpPr>
          <p:grpSpPr>
            <a:xfrm>
              <a:off x="3328213" y="876282"/>
              <a:ext cx="2676591" cy="220005"/>
              <a:chOff x="3319464" y="876282"/>
              <a:chExt cx="2703620" cy="220005"/>
            </a:xfrm>
          </p:grpSpPr>
          <p:sp>
            <p:nvSpPr>
              <p:cNvPr id="44" name="Rektangel 27"/>
              <p:cNvSpPr/>
              <p:nvPr/>
            </p:nvSpPr>
            <p:spPr bwMode="auto">
              <a:xfrm>
                <a:off x="3319464" y="876282"/>
                <a:ext cx="2703620" cy="220005"/>
              </a:xfrm>
              <a:prstGeom prst="rect">
                <a:avLst/>
              </a:prstGeom>
              <a:gradFill flip="none" rotWithShape="1">
                <a:gsLst>
                  <a:gs pos="100000">
                    <a:srgbClr val="135881"/>
                  </a:gs>
                  <a:gs pos="0">
                    <a:srgbClr val="23A7F4"/>
                  </a:gs>
                </a:gsLst>
                <a:lin ang="16200000" scaled="0"/>
                <a:tileRect/>
              </a:gradFill>
              <a:ln w="9525" cap="flat" cmpd="sng" algn="ctr">
                <a:solidFill>
                  <a:srgbClr val="208ECD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45" name="Rektangel 28"/>
              <p:cNvSpPr/>
              <p:nvPr/>
            </p:nvSpPr>
            <p:spPr bwMode="auto">
              <a:xfrm>
                <a:off x="3319464" y="962302"/>
                <a:ext cx="2703620" cy="64842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</p:grp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281465"/>
              </p:ext>
            </p:extLst>
          </p:nvPr>
        </p:nvGraphicFramePr>
        <p:xfrm>
          <a:off x="2716214" y="1326267"/>
          <a:ext cx="3781424" cy="4813738"/>
        </p:xfrm>
        <a:graphic>
          <a:graphicData uri="http://schemas.openxmlformats.org/drawingml/2006/table">
            <a:tbl>
              <a:tblPr firstRow="1" firstCol="1" bandRow="1"/>
              <a:tblGrid>
                <a:gridCol w="1890712"/>
                <a:gridCol w="1890712"/>
              </a:tblGrid>
              <a:tr h="10096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Parallel Lines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Perpendicular </a:t>
                      </a:r>
                      <a:r>
                        <a:rPr lang="en-US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Lines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1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Zero </a:t>
                      </a: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slope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Undefined </a:t>
                      </a:r>
                      <a:r>
                        <a:rPr lang="en-US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Slope</a:t>
                      </a: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089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Same </a:t>
                      </a:r>
                      <a:r>
                        <a:rPr lang="en-US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y-intercept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Same </a:t>
                      </a:r>
                      <a:r>
                        <a:rPr lang="en-US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x-intercept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43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Lines passing through </a:t>
                      </a:r>
                      <a:r>
                        <a:rPr lang="en-US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origin</a:t>
                      </a: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Line/lines passing through </a:t>
                      </a:r>
                      <a:r>
                        <a:rPr lang="en-US" sz="12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(2, 8)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139" marR="35139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548554" y="904875"/>
            <a:ext cx="2052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+mj-lt"/>
              </a:rPr>
              <a:t>Properties of Lines</a:t>
            </a:r>
            <a:endParaRPr lang="en-US" dirty="0">
              <a:latin typeface="+mj-lt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3999289"/>
              </p:ext>
            </p:extLst>
          </p:nvPr>
        </p:nvGraphicFramePr>
        <p:xfrm>
          <a:off x="7677150" y="1014413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9" name="Document" showAsIcon="1" r:id="rId4" imgW="914400" imgH="771480" progId="Word.Document.12">
                  <p:embed/>
                </p:oleObj>
              </mc:Choice>
              <mc:Fallback>
                <p:oleObj name="Document" showAsIcon="1" r:id="rId4" imgW="914400" imgH="771480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77150" y="1014413"/>
                        <a:ext cx="914400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4790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ight Arrow 29"/>
          <p:cNvSpPr>
            <a:spLocks noChangeArrowheads="1"/>
          </p:cNvSpPr>
          <p:nvPr/>
        </p:nvSpPr>
        <p:spPr bwMode="auto">
          <a:xfrm>
            <a:off x="1771652" y="6127050"/>
            <a:ext cx="6651624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Right Arrow 30"/>
          <p:cNvSpPr>
            <a:spLocks noChangeArrowheads="1"/>
          </p:cNvSpPr>
          <p:nvPr/>
        </p:nvSpPr>
        <p:spPr bwMode="auto">
          <a:xfrm rot="-5400000">
            <a:off x="-1189831" y="3323431"/>
            <a:ext cx="5257800" cy="420688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01781" y="6183405"/>
            <a:ext cx="744434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CCSS</a:t>
            </a:r>
            <a:endParaRPr lang="en-US" sz="1400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25213" y="3599407"/>
            <a:ext cx="28920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b="1" dirty="0" smtClean="0">
                <a:latin typeface="+mn-lt"/>
                <a:ea typeface="ＭＳ Ｐゴシック" charset="-128"/>
                <a:cs typeface="ＭＳ Ｐゴシック" charset="-128"/>
              </a:rPr>
              <a:t>PURPOSE</a:t>
            </a:r>
            <a:endParaRPr lang="en-US" sz="1400" b="1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4" name="Gruppe 55"/>
          <p:cNvGrpSpPr/>
          <p:nvPr/>
        </p:nvGrpSpPr>
        <p:grpSpPr>
          <a:xfrm>
            <a:off x="1592957" y="1315545"/>
            <a:ext cx="6706517" cy="297976"/>
            <a:chOff x="3319464" y="876282"/>
            <a:chExt cx="2703620" cy="220005"/>
          </a:xfrm>
        </p:grpSpPr>
        <p:sp>
          <p:nvSpPr>
            <p:cNvPr id="44" name="Rektangel 27"/>
            <p:cNvSpPr/>
            <p:nvPr/>
          </p:nvSpPr>
          <p:spPr bwMode="auto">
            <a:xfrm>
              <a:off x="3319464" y="876282"/>
              <a:ext cx="2703620" cy="220005"/>
            </a:xfrm>
            <a:prstGeom prst="rect">
              <a:avLst/>
            </a:prstGeom>
            <a:gradFill flip="none" rotWithShape="1">
              <a:gsLst>
                <a:gs pos="100000">
                  <a:srgbClr val="135881"/>
                </a:gs>
                <a:gs pos="0">
                  <a:srgbClr val="23A7F4"/>
                </a:gs>
              </a:gsLst>
              <a:lin ang="16200000" scaled="0"/>
              <a:tileRect/>
            </a:gradFill>
            <a:ln w="9525" cap="flat" cmpd="sng" algn="ctr">
              <a:solidFill>
                <a:srgbClr val="208ECD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Rektangel 28"/>
            <p:cNvSpPr/>
            <p:nvPr/>
          </p:nvSpPr>
          <p:spPr bwMode="auto">
            <a:xfrm>
              <a:off x="3319464" y="962302"/>
              <a:ext cx="2703620" cy="64842"/>
            </a:xfrm>
            <a:prstGeom prst="rect">
              <a:avLst/>
            </a:prstGeom>
            <a:gradFill rotWithShape="1">
              <a:gsLst>
                <a:gs pos="100000">
                  <a:srgbClr val="FFFCF9">
                    <a:alpha val="79000"/>
                  </a:srgbClr>
                </a:gs>
                <a:gs pos="0">
                  <a:srgbClr val="E6E6E6">
                    <a:tint val="50000"/>
                    <a:shade val="100000"/>
                    <a:satMod val="350000"/>
                    <a:alpha val="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1592957" y="1613521"/>
            <a:ext cx="6706517" cy="454915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7C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01688">
              <a:spcBef>
                <a:spcPct val="20000"/>
              </a:spcBef>
            </a:pPr>
            <a:endParaRPr lang="en-US" noProof="1" smtClean="0">
              <a:solidFill>
                <a:schemeClr val="tx1"/>
              </a:solidFill>
              <a:cs typeface="Arial" charset="0"/>
            </a:endParaRPr>
          </a:p>
          <a:p>
            <a:pPr algn="ctr" defTabSz="801688">
              <a:spcBef>
                <a:spcPct val="20000"/>
              </a:spcBef>
            </a:pPr>
            <a:r>
              <a:rPr lang="en-US" b="1" noProof="1" smtClean="0">
                <a:solidFill>
                  <a:schemeClr val="tx1"/>
                </a:solidFill>
                <a:cs typeface="Arial" charset="0"/>
              </a:rPr>
              <a:t>Common Core Lesson Design</a:t>
            </a:r>
          </a:p>
          <a:p>
            <a:pPr algn="ctr" defTabSz="801688">
              <a:spcBef>
                <a:spcPct val="20000"/>
              </a:spcBef>
            </a:pPr>
            <a:endParaRPr lang="en-US" noProof="1">
              <a:solidFill>
                <a:schemeClr val="tx1"/>
              </a:solidFill>
              <a:cs typeface="Arial" charset="0"/>
            </a:endParaRP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High quality instruction for all studentds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Aligned across the board with measurable objectives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Vigourous lesson plan with end in mind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Increase clarity of learning targets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Aligned with college/career readiness expectations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Prepare students to succeed in global economy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Lesson is aligned with CCSS and is research based</a:t>
            </a:r>
            <a:endParaRPr lang="en-US" noProof="1">
              <a:solidFill>
                <a:prstClr val="black"/>
              </a:solidFill>
              <a:cs typeface="Arial" charset="0"/>
            </a:endParaRPr>
          </a:p>
          <a:p>
            <a:pPr defTabSz="801688">
              <a:spcBef>
                <a:spcPct val="20000"/>
              </a:spcBef>
            </a:pPr>
            <a:endParaRPr lang="en-US" noProof="1" smtClean="0">
              <a:solidFill>
                <a:schemeClr val="tx1"/>
              </a:solidFill>
              <a:cs typeface="Arial" charset="0"/>
            </a:endParaRPr>
          </a:p>
          <a:p>
            <a:pPr defTabSz="801688">
              <a:spcBef>
                <a:spcPct val="20000"/>
              </a:spcBef>
            </a:pPr>
            <a:endParaRPr lang="en-US" noProof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248400" y="6507802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ight Arrow 29"/>
          <p:cNvSpPr>
            <a:spLocks noChangeArrowheads="1"/>
          </p:cNvSpPr>
          <p:nvPr/>
        </p:nvSpPr>
        <p:spPr bwMode="auto">
          <a:xfrm>
            <a:off x="1771652" y="6113463"/>
            <a:ext cx="6651624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Right Arrow 30"/>
          <p:cNvSpPr>
            <a:spLocks noChangeArrowheads="1"/>
          </p:cNvSpPr>
          <p:nvPr/>
        </p:nvSpPr>
        <p:spPr bwMode="auto">
          <a:xfrm rot="-5400000">
            <a:off x="-2228056" y="3323431"/>
            <a:ext cx="5257800" cy="420688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03700" y="6173787"/>
            <a:ext cx="742515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CCSS</a:t>
            </a:r>
            <a:endParaRPr lang="en-US" sz="1400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1296889" y="3263302"/>
            <a:ext cx="33954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+mj-lt"/>
              </a:rPr>
              <a:t>PRE ASSESSMENT STUDENT TASK</a:t>
            </a:r>
            <a:endParaRPr lang="en-US" sz="1400" b="1" dirty="0">
              <a:latin typeface="+mj-lt"/>
            </a:endParaRPr>
          </a:p>
        </p:txBody>
      </p:sp>
      <p:grpSp>
        <p:nvGrpSpPr>
          <p:cNvPr id="3" name="Gruppe 124"/>
          <p:cNvGrpSpPr/>
          <p:nvPr/>
        </p:nvGrpSpPr>
        <p:grpSpPr>
          <a:xfrm>
            <a:off x="639764" y="509588"/>
            <a:ext cx="8085136" cy="5664199"/>
            <a:chOff x="3328213" y="876282"/>
            <a:chExt cx="2684378" cy="35424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Rektangel 25"/>
            <p:cNvSpPr/>
            <p:nvPr/>
          </p:nvSpPr>
          <p:spPr bwMode="auto">
            <a:xfrm>
              <a:off x="3328213" y="1078135"/>
              <a:ext cx="2684378" cy="3340603"/>
            </a:xfrm>
            <a:prstGeom prst="rect">
              <a:avLst/>
            </a:prstGeom>
            <a:gradFill rotWithShape="1">
              <a:gsLst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16200000" scaled="0"/>
            </a:gra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grpSp>
          <p:nvGrpSpPr>
            <p:cNvPr id="4" name="Gruppe 55"/>
            <p:cNvGrpSpPr/>
            <p:nvPr/>
          </p:nvGrpSpPr>
          <p:grpSpPr>
            <a:xfrm>
              <a:off x="3328213" y="876282"/>
              <a:ext cx="2676591" cy="220005"/>
              <a:chOff x="3319464" y="876282"/>
              <a:chExt cx="2703620" cy="220005"/>
            </a:xfrm>
          </p:grpSpPr>
          <p:sp>
            <p:nvSpPr>
              <p:cNvPr id="44" name="Rektangel 27"/>
              <p:cNvSpPr/>
              <p:nvPr/>
            </p:nvSpPr>
            <p:spPr bwMode="auto">
              <a:xfrm>
                <a:off x="3319464" y="876282"/>
                <a:ext cx="2703620" cy="220005"/>
              </a:xfrm>
              <a:prstGeom prst="rect">
                <a:avLst/>
              </a:prstGeom>
              <a:gradFill flip="none" rotWithShape="1">
                <a:gsLst>
                  <a:gs pos="100000">
                    <a:srgbClr val="135881"/>
                  </a:gs>
                  <a:gs pos="0">
                    <a:srgbClr val="23A7F4"/>
                  </a:gs>
                </a:gsLst>
                <a:lin ang="16200000" scaled="0"/>
                <a:tileRect/>
              </a:gradFill>
              <a:ln w="9525" cap="flat" cmpd="sng" algn="ctr">
                <a:solidFill>
                  <a:srgbClr val="208ECD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45" name="Rektangel 28"/>
              <p:cNvSpPr/>
              <p:nvPr/>
            </p:nvSpPr>
            <p:spPr bwMode="auto">
              <a:xfrm>
                <a:off x="3319464" y="962302"/>
                <a:ext cx="2703620" cy="64842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</p:grpSp>
      </p:grpSp>
      <p:sp>
        <p:nvSpPr>
          <p:cNvPr id="8" name="Rectangle 7"/>
          <p:cNvSpPr/>
          <p:nvPr/>
        </p:nvSpPr>
        <p:spPr>
          <a:xfrm>
            <a:off x="2742402" y="911216"/>
            <a:ext cx="29225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latin typeface="+mj-lt"/>
              </a:rPr>
              <a:t>Guiding Questions</a:t>
            </a:r>
          </a:p>
          <a:p>
            <a:pPr algn="ctr"/>
            <a:r>
              <a:rPr lang="en-US" b="1" dirty="0" smtClean="0">
                <a:latin typeface="+mj-lt"/>
              </a:rPr>
              <a:t>Important Points to Discuss</a:t>
            </a:r>
            <a:endParaRPr lang="en-US" dirty="0"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49209" y="1719459"/>
            <a:ext cx="744279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Cambria"/>
                <a:ea typeface="MS Mincho"/>
                <a:cs typeface="Times New Roman"/>
              </a:rPr>
              <a:t>Whole </a:t>
            </a:r>
            <a:r>
              <a:rPr lang="en-US" dirty="0">
                <a:solidFill>
                  <a:prstClr val="black"/>
                </a:solidFill>
                <a:latin typeface="Cambria"/>
                <a:ea typeface="MS Mincho"/>
                <a:cs typeface="Times New Roman"/>
              </a:rPr>
              <a:t>class discussion </a:t>
            </a:r>
            <a:r>
              <a:rPr lang="en-US" dirty="0" smtClean="0">
                <a:solidFill>
                  <a:prstClr val="black"/>
                </a:solidFill>
                <a:latin typeface="Cambria"/>
                <a:ea typeface="MS Mincho"/>
                <a:cs typeface="Times New Roman"/>
              </a:rPr>
              <a:t>…</a:t>
            </a:r>
            <a:endParaRPr lang="en-US" dirty="0" smtClean="0">
              <a:latin typeface="Cambria"/>
              <a:ea typeface="MS Mincho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dirty="0">
              <a:latin typeface="Cambria"/>
              <a:ea typeface="MS Mincho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 smtClean="0">
                <a:latin typeface="Cambria"/>
                <a:ea typeface="MS Mincho"/>
                <a:cs typeface="Times New Roman"/>
              </a:rPr>
              <a:t>Teacher </a:t>
            </a:r>
            <a:r>
              <a:rPr lang="en-US" dirty="0">
                <a:latin typeface="Cambria"/>
                <a:ea typeface="MS Mincho"/>
                <a:cs typeface="Times New Roman"/>
              </a:rPr>
              <a:t>encourages the class to share  what they learned in this activity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Cambria"/>
              <a:ea typeface="MS Mincho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>
                <a:latin typeface="Cambria"/>
                <a:ea typeface="MS Mincho"/>
                <a:cs typeface="Times New Roman"/>
              </a:rPr>
              <a:t>Teacher selects cards that most groups matched correctly to encourage good explanations before selecting one or two cards that groups found difficult to match.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Cambria"/>
              <a:ea typeface="MS Mincho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>
                <a:latin typeface="Cambria"/>
                <a:ea typeface="MS Mincho"/>
                <a:cs typeface="Times New Roman"/>
              </a:rPr>
              <a:t>Teacher asks students (groups) to share their reasoning and different approaches used in matching the </a:t>
            </a:r>
            <a:r>
              <a:rPr lang="en-US" dirty="0" smtClean="0">
                <a:latin typeface="Cambria"/>
                <a:ea typeface="MS Mincho"/>
                <a:cs typeface="Times New Roman"/>
              </a:rPr>
              <a:t>algebraic </a:t>
            </a:r>
            <a:r>
              <a:rPr lang="en-US" dirty="0">
                <a:latin typeface="Cambria"/>
                <a:ea typeface="MS Mincho"/>
                <a:cs typeface="Times New Roman"/>
              </a:rPr>
              <a:t>functions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dirty="0">
              <a:latin typeface="Cambria"/>
              <a:ea typeface="MS Mincho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>
                <a:latin typeface="Cambria"/>
                <a:ea typeface="MS Mincho"/>
                <a:cs typeface="Times New Roman"/>
              </a:rPr>
              <a:t>All students are encouraged  to listen carefully to each other’s explanations and comment on which explanation was easier to follow</a:t>
            </a:r>
            <a:r>
              <a:rPr lang="en-US" dirty="0" smtClean="0">
                <a:latin typeface="Cambria"/>
                <a:ea typeface="MS Mincho"/>
                <a:cs typeface="Times New Roman"/>
              </a:rPr>
              <a:t>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dirty="0">
              <a:latin typeface="Cambria"/>
              <a:ea typeface="MS Mincho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>
                <a:latin typeface="Cambria"/>
                <a:ea typeface="MS Mincho"/>
                <a:cs typeface="Times New Roman"/>
              </a:rPr>
              <a:t>The </a:t>
            </a:r>
            <a:r>
              <a:rPr lang="en-US" dirty="0" smtClean="0">
                <a:latin typeface="Cambria"/>
                <a:ea typeface="MS Mincho"/>
                <a:cs typeface="Times New Roman"/>
              </a:rPr>
              <a:t>pre-assessment </a:t>
            </a:r>
            <a:r>
              <a:rPr lang="en-US" dirty="0">
                <a:latin typeface="Cambria"/>
                <a:ea typeface="MS Mincho"/>
                <a:cs typeface="Times New Roman"/>
              </a:rPr>
              <a:t>task will be returned to the students to foster their thinking and reasoning on the new equations.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dirty="0">
              <a:latin typeface="Cambria"/>
              <a:ea typeface="MS Mincho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7997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ight Arrow 29"/>
          <p:cNvSpPr>
            <a:spLocks noChangeArrowheads="1"/>
          </p:cNvSpPr>
          <p:nvPr/>
        </p:nvSpPr>
        <p:spPr bwMode="auto">
          <a:xfrm>
            <a:off x="1771652" y="6113463"/>
            <a:ext cx="6651624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Right Arrow 30"/>
          <p:cNvSpPr>
            <a:spLocks noChangeArrowheads="1"/>
          </p:cNvSpPr>
          <p:nvPr/>
        </p:nvSpPr>
        <p:spPr bwMode="auto">
          <a:xfrm rot="-5400000">
            <a:off x="-2228056" y="3323431"/>
            <a:ext cx="5257800" cy="420688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03700" y="6173787"/>
            <a:ext cx="742515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CCSS</a:t>
            </a:r>
            <a:endParaRPr lang="en-US" sz="1400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1343159" y="3217032"/>
            <a:ext cx="348800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+mj-lt"/>
              </a:rPr>
              <a:t>PREASSESSMENT STUDENT TAST</a:t>
            </a:r>
            <a:endParaRPr lang="en-US" sz="1400" b="1" dirty="0">
              <a:latin typeface="+mj-lt"/>
            </a:endParaRPr>
          </a:p>
        </p:txBody>
      </p:sp>
      <p:grpSp>
        <p:nvGrpSpPr>
          <p:cNvPr id="3" name="Gruppe 124"/>
          <p:cNvGrpSpPr/>
          <p:nvPr/>
        </p:nvGrpSpPr>
        <p:grpSpPr>
          <a:xfrm>
            <a:off x="639764" y="509588"/>
            <a:ext cx="8085136" cy="5664199"/>
            <a:chOff x="3328213" y="876282"/>
            <a:chExt cx="2684378" cy="35424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Rektangel 25"/>
            <p:cNvSpPr/>
            <p:nvPr/>
          </p:nvSpPr>
          <p:spPr bwMode="auto">
            <a:xfrm>
              <a:off x="3328213" y="1078135"/>
              <a:ext cx="2684378" cy="3340603"/>
            </a:xfrm>
            <a:prstGeom prst="rect">
              <a:avLst/>
            </a:prstGeom>
            <a:gradFill rotWithShape="1">
              <a:gsLst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16200000" scaled="0"/>
            </a:gra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grpSp>
          <p:nvGrpSpPr>
            <p:cNvPr id="4" name="Gruppe 55"/>
            <p:cNvGrpSpPr/>
            <p:nvPr/>
          </p:nvGrpSpPr>
          <p:grpSpPr>
            <a:xfrm>
              <a:off x="3328213" y="876282"/>
              <a:ext cx="2676591" cy="220005"/>
              <a:chOff x="3319464" y="876282"/>
              <a:chExt cx="2703620" cy="220005"/>
            </a:xfrm>
          </p:grpSpPr>
          <p:sp>
            <p:nvSpPr>
              <p:cNvPr id="44" name="Rektangel 27"/>
              <p:cNvSpPr/>
              <p:nvPr/>
            </p:nvSpPr>
            <p:spPr bwMode="auto">
              <a:xfrm>
                <a:off x="3319464" y="876282"/>
                <a:ext cx="2703620" cy="220005"/>
              </a:xfrm>
              <a:prstGeom prst="rect">
                <a:avLst/>
              </a:prstGeom>
              <a:gradFill flip="none" rotWithShape="1">
                <a:gsLst>
                  <a:gs pos="100000">
                    <a:srgbClr val="135881"/>
                  </a:gs>
                  <a:gs pos="0">
                    <a:srgbClr val="23A7F4"/>
                  </a:gs>
                </a:gsLst>
                <a:lin ang="16200000" scaled="0"/>
                <a:tileRect/>
              </a:gradFill>
              <a:ln w="9525" cap="flat" cmpd="sng" algn="ctr">
                <a:solidFill>
                  <a:srgbClr val="208ECD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45" name="Rektangel 28"/>
              <p:cNvSpPr/>
              <p:nvPr/>
            </p:nvSpPr>
            <p:spPr bwMode="auto">
              <a:xfrm>
                <a:off x="3319464" y="962302"/>
                <a:ext cx="2703620" cy="64842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</p:grpSp>
      </p:grpSp>
      <p:sp>
        <p:nvSpPr>
          <p:cNvPr id="5" name="Rectangle 4"/>
          <p:cNvSpPr/>
          <p:nvPr/>
        </p:nvSpPr>
        <p:spPr>
          <a:xfrm>
            <a:off x="1054894" y="913045"/>
            <a:ext cx="694079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latin typeface="Cambria"/>
                <a:ea typeface="MS Mincho"/>
                <a:cs typeface="Times New Roman"/>
              </a:rPr>
              <a:t>Question Prompts…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b="1" dirty="0">
              <a:latin typeface="Cambria"/>
              <a:ea typeface="MS Mincho"/>
              <a:cs typeface="Times New Roman"/>
            </a:endParaRP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Cambria"/>
                <a:ea typeface="MS Mincho"/>
                <a:cs typeface="Times New Roman"/>
              </a:rPr>
              <a:t>Which properties were most difficult to match with the equations?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Cambria"/>
                <a:ea typeface="MS Mincho"/>
                <a:cs typeface="Times New Roman"/>
              </a:rPr>
              <a:t>What is the difference between the x-intercept and y-intercept?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Cambria"/>
                <a:ea typeface="MS Mincho"/>
                <a:cs typeface="Times New Roman"/>
              </a:rPr>
              <a:t>What is common for the lines passing through the origin?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Cambria"/>
                <a:ea typeface="MS Mincho"/>
                <a:cs typeface="Times New Roman"/>
              </a:rPr>
              <a:t>What is the difference between the lines with the zero slope and the undefined slope?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Cambria"/>
                <a:ea typeface="MS Mincho"/>
                <a:cs typeface="Times New Roman"/>
              </a:rPr>
              <a:t>Give an example of parallel lines in a real life situation?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Cambria"/>
                <a:ea typeface="MS Mincho"/>
                <a:cs typeface="Times New Roman"/>
              </a:rPr>
              <a:t>Give an example of perpendicular lines in a real life situation?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Cambria"/>
                <a:ea typeface="MS Mincho"/>
                <a:cs typeface="Times New Roman"/>
              </a:rPr>
              <a:t>If you have two pairs of parallel lines what kind of quadrilateral you can draw?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Cambria"/>
                <a:ea typeface="MS Mincho"/>
                <a:cs typeface="Times New Roman"/>
              </a:rPr>
              <a:t>Is it possible to find a slope of a line if you have two ordered pairs? (review of slope)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Cambria"/>
                <a:ea typeface="MS Mincho"/>
                <a:cs typeface="Times New Roman"/>
              </a:rPr>
              <a:t>Is it possible to write an equation of a line if you have two ordered pairs? (review equation of a line)</a:t>
            </a:r>
          </a:p>
          <a:p>
            <a:pPr marL="342900" marR="0" indent="-3429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 smtClean="0">
                <a:latin typeface="Cambria"/>
                <a:ea typeface="MS Mincho"/>
                <a:cs typeface="Times New Roman"/>
              </a:rPr>
              <a:t>Is it possible to find the length of a line if you have two ordered pairs? (review of distance formula)</a:t>
            </a:r>
            <a:endParaRPr lang="en-US" sz="2400" dirty="0">
              <a:latin typeface="Cambria"/>
              <a:ea typeface="MS Mincho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7962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ight Arrow 29"/>
          <p:cNvSpPr>
            <a:spLocks noChangeArrowheads="1"/>
          </p:cNvSpPr>
          <p:nvPr/>
        </p:nvSpPr>
        <p:spPr bwMode="auto">
          <a:xfrm>
            <a:off x="1771652" y="6113463"/>
            <a:ext cx="6651624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Right Arrow 30"/>
          <p:cNvSpPr>
            <a:spLocks noChangeArrowheads="1"/>
          </p:cNvSpPr>
          <p:nvPr/>
        </p:nvSpPr>
        <p:spPr bwMode="auto">
          <a:xfrm rot="-5400000">
            <a:off x="-2228056" y="3323431"/>
            <a:ext cx="5257800" cy="420688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03700" y="6173787"/>
            <a:ext cx="742515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CCSS</a:t>
            </a:r>
            <a:endParaRPr lang="en-US" sz="1400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1009262" y="3550929"/>
            <a:ext cx="28202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+mj-lt"/>
              </a:rPr>
              <a:t>Whole Class Discussion</a:t>
            </a:r>
            <a:endParaRPr lang="en-US" sz="1400" b="1" dirty="0">
              <a:latin typeface="+mj-lt"/>
            </a:endParaRPr>
          </a:p>
        </p:txBody>
      </p:sp>
      <p:grpSp>
        <p:nvGrpSpPr>
          <p:cNvPr id="3" name="Gruppe 124"/>
          <p:cNvGrpSpPr/>
          <p:nvPr/>
        </p:nvGrpSpPr>
        <p:grpSpPr>
          <a:xfrm>
            <a:off x="639764" y="509588"/>
            <a:ext cx="8085136" cy="5664199"/>
            <a:chOff x="3328213" y="876282"/>
            <a:chExt cx="2684378" cy="35424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Rektangel 25"/>
            <p:cNvSpPr/>
            <p:nvPr/>
          </p:nvSpPr>
          <p:spPr bwMode="auto">
            <a:xfrm>
              <a:off x="3328213" y="1078135"/>
              <a:ext cx="2684378" cy="3340603"/>
            </a:xfrm>
            <a:prstGeom prst="rect">
              <a:avLst/>
            </a:prstGeom>
            <a:gradFill rotWithShape="1">
              <a:gsLst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16200000" scaled="0"/>
            </a:gra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grpSp>
          <p:nvGrpSpPr>
            <p:cNvPr id="4" name="Gruppe 55"/>
            <p:cNvGrpSpPr/>
            <p:nvPr/>
          </p:nvGrpSpPr>
          <p:grpSpPr>
            <a:xfrm>
              <a:off x="3328213" y="876282"/>
              <a:ext cx="2676591" cy="220005"/>
              <a:chOff x="3319464" y="876282"/>
              <a:chExt cx="2703620" cy="220005"/>
            </a:xfrm>
          </p:grpSpPr>
          <p:sp>
            <p:nvSpPr>
              <p:cNvPr id="44" name="Rektangel 27"/>
              <p:cNvSpPr/>
              <p:nvPr/>
            </p:nvSpPr>
            <p:spPr bwMode="auto">
              <a:xfrm>
                <a:off x="3319464" y="876282"/>
                <a:ext cx="2703620" cy="220005"/>
              </a:xfrm>
              <a:prstGeom prst="rect">
                <a:avLst/>
              </a:prstGeom>
              <a:gradFill flip="none" rotWithShape="1">
                <a:gsLst>
                  <a:gs pos="100000">
                    <a:srgbClr val="135881"/>
                  </a:gs>
                  <a:gs pos="0">
                    <a:srgbClr val="23A7F4"/>
                  </a:gs>
                </a:gsLst>
                <a:lin ang="16200000" scaled="0"/>
                <a:tileRect/>
              </a:gradFill>
              <a:ln w="9525" cap="flat" cmpd="sng" algn="ctr">
                <a:solidFill>
                  <a:srgbClr val="208ECD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45" name="Rektangel 28"/>
              <p:cNvSpPr/>
              <p:nvPr/>
            </p:nvSpPr>
            <p:spPr bwMode="auto">
              <a:xfrm>
                <a:off x="3319464" y="962302"/>
                <a:ext cx="2703620" cy="64842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</p:grpSp>
      </p:grpSp>
      <p:sp>
        <p:nvSpPr>
          <p:cNvPr id="8" name="Rectangle 7"/>
          <p:cNvSpPr/>
          <p:nvPr/>
        </p:nvSpPr>
        <p:spPr>
          <a:xfrm>
            <a:off x="3091860" y="911216"/>
            <a:ext cx="2223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latin typeface="+mj-lt"/>
              </a:rPr>
              <a:t>During the Lesson…</a:t>
            </a:r>
            <a:endParaRPr lang="en-US" dirty="0"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49209" y="1719459"/>
            <a:ext cx="744279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>
                <a:latin typeface="Cambria"/>
                <a:ea typeface="MS Mincho"/>
                <a:cs typeface="Times New Roman"/>
              </a:rPr>
              <a:t>Whole-Class </a:t>
            </a:r>
            <a:r>
              <a:rPr lang="en-US" dirty="0" smtClean="0">
                <a:latin typeface="Cambria"/>
                <a:ea typeface="MS Mincho"/>
                <a:cs typeface="Times New Roman"/>
              </a:rPr>
              <a:t>Introduction to the topic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 smtClean="0">
                <a:latin typeface="Cambria"/>
                <a:ea typeface="MS Mincho"/>
                <a:cs typeface="Times New Roman"/>
              </a:rPr>
              <a:t>Mention the learning targets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 smtClean="0">
                <a:latin typeface="Cambria"/>
                <a:ea typeface="MS Mincho"/>
                <a:cs typeface="Times New Roman"/>
              </a:rPr>
              <a:t>Introduction to the essential questions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 smtClean="0">
                <a:latin typeface="Cambria"/>
                <a:ea typeface="MS Mincho"/>
                <a:cs typeface="Times New Roman"/>
              </a:rPr>
              <a:t>Academic and Domain specific vocabulary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 smtClean="0">
                <a:latin typeface="Cambria"/>
                <a:ea typeface="MS Mincho"/>
                <a:cs typeface="Times New Roman"/>
              </a:rPr>
              <a:t>Sample shapes, problems and examples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lang="en-US" dirty="0">
              <a:latin typeface="Cambria"/>
              <a:ea typeface="MS Mincho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>
                <a:latin typeface="Cambria"/>
                <a:ea typeface="MS Mincho"/>
                <a:cs typeface="Times New Roman"/>
              </a:rPr>
              <a:t>	Whole class discussion</a:t>
            </a:r>
            <a:r>
              <a:rPr lang="en-US" dirty="0" smtClean="0">
                <a:latin typeface="Cambria"/>
                <a:ea typeface="MS Mincho"/>
                <a:cs typeface="Times New Roman"/>
              </a:rPr>
              <a:t>…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 smtClean="0">
                <a:latin typeface="Cambria"/>
                <a:ea typeface="MS Mincho"/>
                <a:cs typeface="Times New Roman"/>
              </a:rPr>
              <a:t>Prompted by the teacher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>
                <a:latin typeface="Cambria"/>
                <a:ea typeface="MS Mincho"/>
                <a:cs typeface="Times New Roman"/>
              </a:rPr>
              <a:t>Teacher spends </a:t>
            </a:r>
            <a:r>
              <a:rPr lang="en-US" dirty="0" smtClean="0">
                <a:latin typeface="Cambria"/>
                <a:ea typeface="MS Mincho"/>
                <a:cs typeface="Times New Roman"/>
              </a:rPr>
              <a:t>some time </a:t>
            </a:r>
            <a:r>
              <a:rPr lang="en-US" dirty="0">
                <a:latin typeface="Cambria"/>
                <a:ea typeface="MS Mincho"/>
                <a:cs typeface="Times New Roman"/>
              </a:rPr>
              <a:t>discussing/reviewing the meaning of linear graphs and their </a:t>
            </a:r>
            <a:r>
              <a:rPr lang="en-US" dirty="0" smtClean="0">
                <a:latin typeface="Cambria"/>
                <a:ea typeface="MS Mincho"/>
                <a:cs typeface="Times New Roman"/>
              </a:rPr>
              <a:t>slopes, classifying quadrilaterals based on their properties</a:t>
            </a:r>
            <a:endParaRPr lang="en-US" dirty="0">
              <a:latin typeface="Cambria"/>
              <a:ea typeface="MS Mincho"/>
              <a:cs typeface="Times New Roman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Cambria"/>
              <a:ea typeface="MS Mincho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>
                <a:latin typeface="Cambria"/>
                <a:ea typeface="MS Mincho"/>
                <a:cs typeface="Times New Roman"/>
              </a:rPr>
              <a:t>Collaborative Activity</a:t>
            </a:r>
            <a:r>
              <a:rPr lang="en-US" dirty="0" smtClean="0">
                <a:latin typeface="Cambria"/>
                <a:ea typeface="MS Mincho"/>
                <a:cs typeface="Times New Roman"/>
              </a:rPr>
              <a:t>…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 smtClean="0">
                <a:latin typeface="Cambria"/>
                <a:ea typeface="MS Mincho"/>
                <a:cs typeface="Times New Roman"/>
              </a:rPr>
              <a:t>Consisting of graphing equations/coordinates and classifying the shapes using properties of quadrilaterals and lines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Cambria"/>
              <a:ea typeface="MS Mincho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22156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ight Arrow 29"/>
          <p:cNvSpPr>
            <a:spLocks noChangeArrowheads="1"/>
          </p:cNvSpPr>
          <p:nvPr/>
        </p:nvSpPr>
        <p:spPr bwMode="auto">
          <a:xfrm>
            <a:off x="1771652" y="6113463"/>
            <a:ext cx="6651624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Right Arrow 30"/>
          <p:cNvSpPr>
            <a:spLocks noChangeArrowheads="1"/>
          </p:cNvSpPr>
          <p:nvPr/>
        </p:nvSpPr>
        <p:spPr bwMode="auto">
          <a:xfrm rot="-5400000">
            <a:off x="-2085883" y="3101182"/>
            <a:ext cx="5603875" cy="420688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80977" y="6173787"/>
            <a:ext cx="36044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QUADRILATERALS AND  LINES</a:t>
            </a:r>
            <a:endParaRPr lang="en-US" sz="1400" b="1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1071913" y="3066742"/>
            <a:ext cx="35759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+mj-lt"/>
              </a:rPr>
              <a:t>WHOLE CLASS INTRODUCTION</a:t>
            </a:r>
            <a:endParaRPr lang="en-US" sz="1400" b="1" dirty="0">
              <a:latin typeface="+mj-lt"/>
            </a:endParaRPr>
          </a:p>
        </p:txBody>
      </p:sp>
      <p:grpSp>
        <p:nvGrpSpPr>
          <p:cNvPr id="3" name="Gruppe 124"/>
          <p:cNvGrpSpPr/>
          <p:nvPr/>
        </p:nvGrpSpPr>
        <p:grpSpPr>
          <a:xfrm>
            <a:off x="941976" y="754912"/>
            <a:ext cx="7264091" cy="5358551"/>
            <a:chOff x="3328213" y="876282"/>
            <a:chExt cx="2684378" cy="35424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Rektangel 25"/>
            <p:cNvSpPr/>
            <p:nvPr/>
          </p:nvSpPr>
          <p:spPr bwMode="auto">
            <a:xfrm>
              <a:off x="3328213" y="1078135"/>
              <a:ext cx="2684378" cy="3340603"/>
            </a:xfrm>
            <a:prstGeom prst="rect">
              <a:avLst/>
            </a:prstGeom>
            <a:gradFill rotWithShape="1">
              <a:gsLst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16200000" scaled="0"/>
            </a:gra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grpSp>
          <p:nvGrpSpPr>
            <p:cNvPr id="4" name="Gruppe 55"/>
            <p:cNvGrpSpPr/>
            <p:nvPr/>
          </p:nvGrpSpPr>
          <p:grpSpPr>
            <a:xfrm>
              <a:off x="3328213" y="876282"/>
              <a:ext cx="2676591" cy="220005"/>
              <a:chOff x="3319464" y="876282"/>
              <a:chExt cx="2703620" cy="220005"/>
            </a:xfrm>
          </p:grpSpPr>
          <p:sp>
            <p:nvSpPr>
              <p:cNvPr id="44" name="Rektangel 27"/>
              <p:cNvSpPr/>
              <p:nvPr/>
            </p:nvSpPr>
            <p:spPr bwMode="auto">
              <a:xfrm>
                <a:off x="3319464" y="876282"/>
                <a:ext cx="2703620" cy="220005"/>
              </a:xfrm>
              <a:prstGeom prst="rect">
                <a:avLst/>
              </a:prstGeom>
              <a:gradFill flip="none" rotWithShape="1">
                <a:gsLst>
                  <a:gs pos="100000">
                    <a:srgbClr val="135881"/>
                  </a:gs>
                  <a:gs pos="0">
                    <a:srgbClr val="23A7F4"/>
                  </a:gs>
                </a:gsLst>
                <a:lin ang="16200000" scaled="0"/>
                <a:tileRect/>
              </a:gradFill>
              <a:ln w="9525" cap="flat" cmpd="sng" algn="ctr">
                <a:solidFill>
                  <a:srgbClr val="208ECD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45" name="Rektangel 28"/>
              <p:cNvSpPr/>
              <p:nvPr/>
            </p:nvSpPr>
            <p:spPr bwMode="auto">
              <a:xfrm>
                <a:off x="3319464" y="962302"/>
                <a:ext cx="2703620" cy="64842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</p:grpSp>
      </p:grpSp>
      <p:sp>
        <p:nvSpPr>
          <p:cNvPr id="5" name="Rectangle 4"/>
          <p:cNvSpPr/>
          <p:nvPr/>
        </p:nvSpPr>
        <p:spPr>
          <a:xfrm>
            <a:off x="2507885" y="983115"/>
            <a:ext cx="4007505" cy="514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latin typeface="Times New Roman"/>
                <a:ea typeface="Calibri"/>
                <a:cs typeface="Times New Roman"/>
              </a:rPr>
              <a:t>Relationship Among Special Quadrilaterals </a:t>
            </a:r>
            <a:endParaRPr lang="en-US" sz="1600" dirty="0">
              <a:effectLst/>
              <a:latin typeface="Calibri"/>
              <a:ea typeface="Calibri"/>
              <a:cs typeface="Times New Roman"/>
            </a:endParaRPr>
          </a:p>
        </p:txBody>
      </p:sp>
      <p:grpSp>
        <p:nvGrpSpPr>
          <p:cNvPr id="6150" name="Group 59"/>
          <p:cNvGrpSpPr>
            <a:grpSpLocks noChangeAspect="1"/>
          </p:cNvGrpSpPr>
          <p:nvPr/>
        </p:nvGrpSpPr>
        <p:grpSpPr bwMode="auto">
          <a:xfrm>
            <a:off x="1824459" y="879420"/>
            <a:ext cx="5341938" cy="5311775"/>
            <a:chOff x="1209" y="524"/>
            <a:chExt cx="3365" cy="3346"/>
          </a:xfrm>
        </p:grpSpPr>
        <p:sp>
          <p:nvSpPr>
            <p:cNvPr id="6151" name="AutoShape 58"/>
            <p:cNvSpPr>
              <a:spLocks noChangeAspect="1" noChangeArrowheads="1" noTextEdit="1"/>
            </p:cNvSpPr>
            <p:nvPr/>
          </p:nvSpPr>
          <p:spPr bwMode="auto">
            <a:xfrm>
              <a:off x="1209" y="757"/>
              <a:ext cx="3242" cy="3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3" name="Rectangle 61"/>
            <p:cNvSpPr>
              <a:spLocks noChangeArrowheads="1"/>
            </p:cNvSpPr>
            <p:nvPr/>
          </p:nvSpPr>
          <p:spPr bwMode="auto">
            <a:xfrm>
              <a:off x="4449" y="524"/>
              <a:ext cx="125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9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4" name="Rectangle 62"/>
            <p:cNvSpPr>
              <a:spLocks noChangeArrowheads="1"/>
            </p:cNvSpPr>
            <p:nvPr/>
          </p:nvSpPr>
          <p:spPr bwMode="auto">
            <a:xfrm>
              <a:off x="1259" y="803"/>
              <a:ext cx="87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5" name="Rectangle 63"/>
            <p:cNvSpPr>
              <a:spLocks noChangeArrowheads="1"/>
            </p:cNvSpPr>
            <p:nvPr/>
          </p:nvSpPr>
          <p:spPr bwMode="auto">
            <a:xfrm>
              <a:off x="1259" y="911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6" name="Rectangle 64"/>
            <p:cNvSpPr>
              <a:spLocks noChangeArrowheads="1"/>
            </p:cNvSpPr>
            <p:nvPr/>
          </p:nvSpPr>
          <p:spPr bwMode="auto">
            <a:xfrm>
              <a:off x="1259" y="987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7" name="Rectangle 65"/>
            <p:cNvSpPr>
              <a:spLocks noChangeArrowheads="1"/>
            </p:cNvSpPr>
            <p:nvPr/>
          </p:nvSpPr>
          <p:spPr bwMode="auto">
            <a:xfrm>
              <a:off x="1259" y="1061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8" name="Rectangle 66"/>
            <p:cNvSpPr>
              <a:spLocks noChangeArrowheads="1"/>
            </p:cNvSpPr>
            <p:nvPr/>
          </p:nvSpPr>
          <p:spPr bwMode="auto">
            <a:xfrm>
              <a:off x="1259" y="1137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9" name="Rectangle 67"/>
            <p:cNvSpPr>
              <a:spLocks noChangeArrowheads="1"/>
            </p:cNvSpPr>
            <p:nvPr/>
          </p:nvSpPr>
          <p:spPr bwMode="auto">
            <a:xfrm>
              <a:off x="1259" y="1212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0" name="Rectangle 68"/>
            <p:cNvSpPr>
              <a:spLocks noChangeArrowheads="1"/>
            </p:cNvSpPr>
            <p:nvPr/>
          </p:nvSpPr>
          <p:spPr bwMode="auto">
            <a:xfrm>
              <a:off x="1259" y="1288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1" name="Rectangle 69"/>
            <p:cNvSpPr>
              <a:spLocks noChangeArrowheads="1"/>
            </p:cNvSpPr>
            <p:nvPr/>
          </p:nvSpPr>
          <p:spPr bwMode="auto">
            <a:xfrm>
              <a:off x="1259" y="1362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2" name="Rectangle 70"/>
            <p:cNvSpPr>
              <a:spLocks noChangeArrowheads="1"/>
            </p:cNvSpPr>
            <p:nvPr/>
          </p:nvSpPr>
          <p:spPr bwMode="auto">
            <a:xfrm>
              <a:off x="1259" y="1438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3" name="Rectangle 71"/>
            <p:cNvSpPr>
              <a:spLocks noChangeArrowheads="1"/>
            </p:cNvSpPr>
            <p:nvPr/>
          </p:nvSpPr>
          <p:spPr bwMode="auto">
            <a:xfrm>
              <a:off x="1259" y="1513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4" name="Rectangle 72"/>
            <p:cNvSpPr>
              <a:spLocks noChangeArrowheads="1"/>
            </p:cNvSpPr>
            <p:nvPr/>
          </p:nvSpPr>
          <p:spPr bwMode="auto">
            <a:xfrm>
              <a:off x="1259" y="1589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5" name="Rectangle 73"/>
            <p:cNvSpPr>
              <a:spLocks noChangeArrowheads="1"/>
            </p:cNvSpPr>
            <p:nvPr/>
          </p:nvSpPr>
          <p:spPr bwMode="auto">
            <a:xfrm>
              <a:off x="1259" y="1664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6" name="Rectangle 74"/>
            <p:cNvSpPr>
              <a:spLocks noChangeArrowheads="1"/>
            </p:cNvSpPr>
            <p:nvPr/>
          </p:nvSpPr>
          <p:spPr bwMode="auto">
            <a:xfrm>
              <a:off x="1259" y="1740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7" name="Rectangle 75"/>
            <p:cNvSpPr>
              <a:spLocks noChangeArrowheads="1"/>
            </p:cNvSpPr>
            <p:nvPr/>
          </p:nvSpPr>
          <p:spPr bwMode="auto">
            <a:xfrm>
              <a:off x="1259" y="1814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8" name="Rectangle 76"/>
            <p:cNvSpPr>
              <a:spLocks noChangeArrowheads="1"/>
            </p:cNvSpPr>
            <p:nvPr/>
          </p:nvSpPr>
          <p:spPr bwMode="auto">
            <a:xfrm>
              <a:off x="1259" y="1890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9" name="Rectangle 77"/>
            <p:cNvSpPr>
              <a:spLocks noChangeArrowheads="1"/>
            </p:cNvSpPr>
            <p:nvPr/>
          </p:nvSpPr>
          <p:spPr bwMode="auto">
            <a:xfrm>
              <a:off x="1259" y="1965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0" name="Rectangle 78"/>
            <p:cNvSpPr>
              <a:spLocks noChangeArrowheads="1"/>
            </p:cNvSpPr>
            <p:nvPr/>
          </p:nvSpPr>
          <p:spPr bwMode="auto">
            <a:xfrm>
              <a:off x="1259" y="2041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1" name="Rectangle 79"/>
            <p:cNvSpPr>
              <a:spLocks noChangeArrowheads="1"/>
            </p:cNvSpPr>
            <p:nvPr/>
          </p:nvSpPr>
          <p:spPr bwMode="auto">
            <a:xfrm>
              <a:off x="1259" y="2115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2" name="Rectangle 80"/>
            <p:cNvSpPr>
              <a:spLocks noChangeArrowheads="1"/>
            </p:cNvSpPr>
            <p:nvPr/>
          </p:nvSpPr>
          <p:spPr bwMode="auto">
            <a:xfrm>
              <a:off x="1259" y="2191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3" name="Rectangle 81"/>
            <p:cNvSpPr>
              <a:spLocks noChangeArrowheads="1"/>
            </p:cNvSpPr>
            <p:nvPr/>
          </p:nvSpPr>
          <p:spPr bwMode="auto">
            <a:xfrm>
              <a:off x="1259" y="2266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4" name="Rectangle 82"/>
            <p:cNvSpPr>
              <a:spLocks noChangeArrowheads="1"/>
            </p:cNvSpPr>
            <p:nvPr/>
          </p:nvSpPr>
          <p:spPr bwMode="auto">
            <a:xfrm>
              <a:off x="1259" y="2342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5" name="Rectangle 83"/>
            <p:cNvSpPr>
              <a:spLocks noChangeArrowheads="1"/>
            </p:cNvSpPr>
            <p:nvPr/>
          </p:nvSpPr>
          <p:spPr bwMode="auto">
            <a:xfrm>
              <a:off x="1259" y="2417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6" name="Rectangle 84"/>
            <p:cNvSpPr>
              <a:spLocks noChangeArrowheads="1"/>
            </p:cNvSpPr>
            <p:nvPr/>
          </p:nvSpPr>
          <p:spPr bwMode="auto">
            <a:xfrm>
              <a:off x="1259" y="2493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7" name="Rectangle 85"/>
            <p:cNvSpPr>
              <a:spLocks noChangeArrowheads="1"/>
            </p:cNvSpPr>
            <p:nvPr/>
          </p:nvSpPr>
          <p:spPr bwMode="auto">
            <a:xfrm>
              <a:off x="1259" y="2567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8" name="Rectangle 86"/>
            <p:cNvSpPr>
              <a:spLocks noChangeArrowheads="1"/>
            </p:cNvSpPr>
            <p:nvPr/>
          </p:nvSpPr>
          <p:spPr bwMode="auto">
            <a:xfrm>
              <a:off x="1259" y="2643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9" name="Rectangle 87"/>
            <p:cNvSpPr>
              <a:spLocks noChangeArrowheads="1"/>
            </p:cNvSpPr>
            <p:nvPr/>
          </p:nvSpPr>
          <p:spPr bwMode="auto">
            <a:xfrm>
              <a:off x="1259" y="2718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0" name="Rectangle 88"/>
            <p:cNvSpPr>
              <a:spLocks noChangeArrowheads="1"/>
            </p:cNvSpPr>
            <p:nvPr/>
          </p:nvSpPr>
          <p:spPr bwMode="auto">
            <a:xfrm>
              <a:off x="1259" y="2794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1" name="Rectangle 89"/>
            <p:cNvSpPr>
              <a:spLocks noChangeArrowheads="1"/>
            </p:cNvSpPr>
            <p:nvPr/>
          </p:nvSpPr>
          <p:spPr bwMode="auto">
            <a:xfrm>
              <a:off x="1259" y="2868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2" name="Rectangle 90"/>
            <p:cNvSpPr>
              <a:spLocks noChangeArrowheads="1"/>
            </p:cNvSpPr>
            <p:nvPr/>
          </p:nvSpPr>
          <p:spPr bwMode="auto">
            <a:xfrm>
              <a:off x="1259" y="2944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3" name="Rectangle 91"/>
            <p:cNvSpPr>
              <a:spLocks noChangeArrowheads="1"/>
            </p:cNvSpPr>
            <p:nvPr/>
          </p:nvSpPr>
          <p:spPr bwMode="auto">
            <a:xfrm>
              <a:off x="1259" y="3019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4" name="Rectangle 92"/>
            <p:cNvSpPr>
              <a:spLocks noChangeArrowheads="1"/>
            </p:cNvSpPr>
            <p:nvPr/>
          </p:nvSpPr>
          <p:spPr bwMode="auto">
            <a:xfrm>
              <a:off x="1259" y="3095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5" name="Rectangle 93"/>
            <p:cNvSpPr>
              <a:spLocks noChangeArrowheads="1"/>
            </p:cNvSpPr>
            <p:nvPr/>
          </p:nvSpPr>
          <p:spPr bwMode="auto">
            <a:xfrm>
              <a:off x="1259" y="3170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6" name="Rectangle 94"/>
            <p:cNvSpPr>
              <a:spLocks noChangeArrowheads="1"/>
            </p:cNvSpPr>
            <p:nvPr/>
          </p:nvSpPr>
          <p:spPr bwMode="auto">
            <a:xfrm>
              <a:off x="1259" y="3246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7" name="Rectangle 95"/>
            <p:cNvSpPr>
              <a:spLocks noChangeArrowheads="1"/>
            </p:cNvSpPr>
            <p:nvPr/>
          </p:nvSpPr>
          <p:spPr bwMode="auto">
            <a:xfrm>
              <a:off x="1259" y="3320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8" name="Rectangle 96"/>
            <p:cNvSpPr>
              <a:spLocks noChangeArrowheads="1"/>
            </p:cNvSpPr>
            <p:nvPr/>
          </p:nvSpPr>
          <p:spPr bwMode="auto">
            <a:xfrm>
              <a:off x="1259" y="3396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9" name="Rectangle 97"/>
            <p:cNvSpPr>
              <a:spLocks noChangeArrowheads="1"/>
            </p:cNvSpPr>
            <p:nvPr/>
          </p:nvSpPr>
          <p:spPr bwMode="auto">
            <a:xfrm>
              <a:off x="1259" y="3471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90" name="Rectangle 98"/>
            <p:cNvSpPr>
              <a:spLocks noChangeArrowheads="1"/>
            </p:cNvSpPr>
            <p:nvPr/>
          </p:nvSpPr>
          <p:spPr bwMode="auto">
            <a:xfrm>
              <a:off x="1259" y="3547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91" name="Rectangle 99"/>
            <p:cNvSpPr>
              <a:spLocks noChangeArrowheads="1"/>
            </p:cNvSpPr>
            <p:nvPr/>
          </p:nvSpPr>
          <p:spPr bwMode="auto">
            <a:xfrm>
              <a:off x="1259" y="3621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92" name="Rectangle 100"/>
            <p:cNvSpPr>
              <a:spLocks noChangeArrowheads="1"/>
            </p:cNvSpPr>
            <p:nvPr/>
          </p:nvSpPr>
          <p:spPr bwMode="auto">
            <a:xfrm>
              <a:off x="1259" y="3697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93" name="Rectangle 101"/>
            <p:cNvSpPr>
              <a:spLocks noChangeArrowheads="1"/>
            </p:cNvSpPr>
            <p:nvPr/>
          </p:nvSpPr>
          <p:spPr bwMode="auto">
            <a:xfrm>
              <a:off x="1259" y="3772"/>
              <a:ext cx="5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94" name="Line 102"/>
            <p:cNvSpPr>
              <a:spLocks noChangeShapeType="1"/>
            </p:cNvSpPr>
            <p:nvPr/>
          </p:nvSpPr>
          <p:spPr bwMode="auto">
            <a:xfrm>
              <a:off x="2447" y="1005"/>
              <a:ext cx="1026" cy="160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5" name="Line 103"/>
            <p:cNvSpPr>
              <a:spLocks noChangeShapeType="1"/>
            </p:cNvSpPr>
            <p:nvPr/>
          </p:nvSpPr>
          <p:spPr bwMode="auto">
            <a:xfrm flipH="1">
              <a:off x="2228" y="997"/>
              <a:ext cx="214" cy="544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6" name="Line 104"/>
            <p:cNvSpPr>
              <a:spLocks noChangeShapeType="1"/>
            </p:cNvSpPr>
            <p:nvPr/>
          </p:nvSpPr>
          <p:spPr bwMode="auto">
            <a:xfrm>
              <a:off x="3468" y="1165"/>
              <a:ext cx="200" cy="319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7" name="Line 105"/>
            <p:cNvSpPr>
              <a:spLocks noChangeShapeType="1"/>
            </p:cNvSpPr>
            <p:nvPr/>
          </p:nvSpPr>
          <p:spPr bwMode="auto">
            <a:xfrm flipV="1">
              <a:off x="2233" y="1488"/>
              <a:ext cx="1435" cy="49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9" name="Line 116"/>
            <p:cNvSpPr>
              <a:spLocks noChangeShapeType="1"/>
            </p:cNvSpPr>
            <p:nvPr/>
          </p:nvSpPr>
          <p:spPr bwMode="auto">
            <a:xfrm flipH="1">
              <a:off x="1791" y="1373"/>
              <a:ext cx="499" cy="479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210" name="Group 119"/>
            <p:cNvGrpSpPr>
              <a:grpSpLocks/>
            </p:cNvGrpSpPr>
            <p:nvPr/>
          </p:nvGrpSpPr>
          <p:grpSpPr bwMode="auto">
            <a:xfrm>
              <a:off x="3749" y="2605"/>
              <a:ext cx="627" cy="377"/>
              <a:chOff x="3749" y="2605"/>
              <a:chExt cx="627" cy="377"/>
            </a:xfrm>
          </p:grpSpPr>
          <p:sp>
            <p:nvSpPr>
              <p:cNvPr id="6268" name="Freeform 117"/>
              <p:cNvSpPr>
                <a:spLocks/>
              </p:cNvSpPr>
              <p:nvPr/>
            </p:nvSpPr>
            <p:spPr bwMode="auto">
              <a:xfrm>
                <a:off x="3749" y="2605"/>
                <a:ext cx="627" cy="377"/>
              </a:xfrm>
              <a:custGeom>
                <a:avLst/>
                <a:gdLst>
                  <a:gd name="T0" fmla="*/ 157 w 627"/>
                  <a:gd name="T1" fmla="*/ 0 h 377"/>
                  <a:gd name="T2" fmla="*/ 0 w 627"/>
                  <a:gd name="T3" fmla="*/ 377 h 377"/>
                  <a:gd name="T4" fmla="*/ 471 w 627"/>
                  <a:gd name="T5" fmla="*/ 377 h 377"/>
                  <a:gd name="T6" fmla="*/ 627 w 627"/>
                  <a:gd name="T7" fmla="*/ 0 h 377"/>
                  <a:gd name="T8" fmla="*/ 157 w 627"/>
                  <a:gd name="T9" fmla="*/ 0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77">
                    <a:moveTo>
                      <a:pt x="157" y="0"/>
                    </a:moveTo>
                    <a:lnTo>
                      <a:pt x="0" y="377"/>
                    </a:lnTo>
                    <a:lnTo>
                      <a:pt x="471" y="377"/>
                    </a:lnTo>
                    <a:lnTo>
                      <a:pt x="627" y="0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9" name="Freeform 118"/>
              <p:cNvSpPr>
                <a:spLocks/>
              </p:cNvSpPr>
              <p:nvPr/>
            </p:nvSpPr>
            <p:spPr bwMode="auto">
              <a:xfrm>
                <a:off x="3749" y="2605"/>
                <a:ext cx="627" cy="377"/>
              </a:xfrm>
              <a:custGeom>
                <a:avLst/>
                <a:gdLst>
                  <a:gd name="T0" fmla="*/ 157 w 627"/>
                  <a:gd name="T1" fmla="*/ 0 h 377"/>
                  <a:gd name="T2" fmla="*/ 0 w 627"/>
                  <a:gd name="T3" fmla="*/ 377 h 377"/>
                  <a:gd name="T4" fmla="*/ 471 w 627"/>
                  <a:gd name="T5" fmla="*/ 377 h 377"/>
                  <a:gd name="T6" fmla="*/ 627 w 627"/>
                  <a:gd name="T7" fmla="*/ 0 h 377"/>
                  <a:gd name="T8" fmla="*/ 157 w 627"/>
                  <a:gd name="T9" fmla="*/ 0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77">
                    <a:moveTo>
                      <a:pt x="157" y="0"/>
                    </a:moveTo>
                    <a:lnTo>
                      <a:pt x="0" y="377"/>
                    </a:lnTo>
                    <a:lnTo>
                      <a:pt x="471" y="377"/>
                    </a:lnTo>
                    <a:lnTo>
                      <a:pt x="627" y="0"/>
                    </a:lnTo>
                    <a:lnTo>
                      <a:pt x="157" y="0"/>
                    </a:lnTo>
                    <a:close/>
                  </a:path>
                </a:pathLst>
              </a:custGeom>
              <a:noFill/>
              <a:ln w="22225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211" name="Group 122"/>
            <p:cNvGrpSpPr>
              <a:grpSpLocks/>
            </p:cNvGrpSpPr>
            <p:nvPr/>
          </p:nvGrpSpPr>
          <p:grpSpPr bwMode="auto">
            <a:xfrm>
              <a:off x="2128" y="2818"/>
              <a:ext cx="732" cy="286"/>
              <a:chOff x="2128" y="2818"/>
              <a:chExt cx="732" cy="286"/>
            </a:xfrm>
          </p:grpSpPr>
          <p:sp>
            <p:nvSpPr>
              <p:cNvPr id="6266" name="Freeform 120"/>
              <p:cNvSpPr>
                <a:spLocks/>
              </p:cNvSpPr>
              <p:nvPr/>
            </p:nvSpPr>
            <p:spPr bwMode="auto">
              <a:xfrm>
                <a:off x="2128" y="2818"/>
                <a:ext cx="732" cy="286"/>
              </a:xfrm>
              <a:custGeom>
                <a:avLst/>
                <a:gdLst>
                  <a:gd name="T0" fmla="*/ 732 w 732"/>
                  <a:gd name="T1" fmla="*/ 286 h 286"/>
                  <a:gd name="T2" fmla="*/ 549 w 732"/>
                  <a:gd name="T3" fmla="*/ 0 h 286"/>
                  <a:gd name="T4" fmla="*/ 183 w 732"/>
                  <a:gd name="T5" fmla="*/ 0 h 286"/>
                  <a:gd name="T6" fmla="*/ 0 w 732"/>
                  <a:gd name="T7" fmla="*/ 286 h 286"/>
                  <a:gd name="T8" fmla="*/ 732 w 732"/>
                  <a:gd name="T9" fmla="*/ 28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2" h="286">
                    <a:moveTo>
                      <a:pt x="732" y="286"/>
                    </a:moveTo>
                    <a:lnTo>
                      <a:pt x="549" y="0"/>
                    </a:lnTo>
                    <a:lnTo>
                      <a:pt x="183" y="0"/>
                    </a:lnTo>
                    <a:lnTo>
                      <a:pt x="0" y="286"/>
                    </a:lnTo>
                    <a:lnTo>
                      <a:pt x="732" y="286"/>
                    </a:lnTo>
                    <a:close/>
                  </a:path>
                </a:pathLst>
              </a:custGeom>
              <a:solidFill>
                <a:srgbClr val="00B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7" name="Freeform 121"/>
              <p:cNvSpPr>
                <a:spLocks/>
              </p:cNvSpPr>
              <p:nvPr/>
            </p:nvSpPr>
            <p:spPr bwMode="auto">
              <a:xfrm>
                <a:off x="2128" y="2818"/>
                <a:ext cx="732" cy="286"/>
              </a:xfrm>
              <a:custGeom>
                <a:avLst/>
                <a:gdLst>
                  <a:gd name="T0" fmla="*/ 732 w 732"/>
                  <a:gd name="T1" fmla="*/ 286 h 286"/>
                  <a:gd name="T2" fmla="*/ 549 w 732"/>
                  <a:gd name="T3" fmla="*/ 0 h 286"/>
                  <a:gd name="T4" fmla="*/ 183 w 732"/>
                  <a:gd name="T5" fmla="*/ 0 h 286"/>
                  <a:gd name="T6" fmla="*/ 0 w 732"/>
                  <a:gd name="T7" fmla="*/ 286 h 286"/>
                  <a:gd name="T8" fmla="*/ 732 w 732"/>
                  <a:gd name="T9" fmla="*/ 28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2" h="286">
                    <a:moveTo>
                      <a:pt x="732" y="286"/>
                    </a:moveTo>
                    <a:lnTo>
                      <a:pt x="549" y="0"/>
                    </a:lnTo>
                    <a:lnTo>
                      <a:pt x="183" y="0"/>
                    </a:lnTo>
                    <a:lnTo>
                      <a:pt x="0" y="286"/>
                    </a:lnTo>
                    <a:lnTo>
                      <a:pt x="732" y="286"/>
                    </a:lnTo>
                    <a:close/>
                  </a:path>
                </a:pathLst>
              </a:custGeom>
              <a:noFill/>
              <a:ln w="22225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212" name="Group 125"/>
            <p:cNvGrpSpPr>
              <a:grpSpLocks/>
            </p:cNvGrpSpPr>
            <p:nvPr/>
          </p:nvGrpSpPr>
          <p:grpSpPr bwMode="auto">
            <a:xfrm>
              <a:off x="3022" y="2380"/>
              <a:ext cx="589" cy="340"/>
              <a:chOff x="3022" y="2380"/>
              <a:chExt cx="589" cy="340"/>
            </a:xfrm>
          </p:grpSpPr>
          <p:sp>
            <p:nvSpPr>
              <p:cNvPr id="6264" name="Rectangle 123"/>
              <p:cNvSpPr>
                <a:spLocks noChangeArrowheads="1"/>
              </p:cNvSpPr>
              <p:nvPr/>
            </p:nvSpPr>
            <p:spPr bwMode="auto">
              <a:xfrm>
                <a:off x="3022" y="2380"/>
                <a:ext cx="589" cy="34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5" name="Rectangle 124"/>
              <p:cNvSpPr>
                <a:spLocks noChangeArrowheads="1"/>
              </p:cNvSpPr>
              <p:nvPr/>
            </p:nvSpPr>
            <p:spPr bwMode="auto">
              <a:xfrm>
                <a:off x="3022" y="2380"/>
                <a:ext cx="589" cy="340"/>
              </a:xfrm>
              <a:prstGeom prst="rect">
                <a:avLst/>
              </a:prstGeom>
              <a:noFill/>
              <a:ln w="22225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213" name="Group 128"/>
            <p:cNvGrpSpPr>
              <a:grpSpLocks/>
            </p:cNvGrpSpPr>
            <p:nvPr/>
          </p:nvGrpSpPr>
          <p:grpSpPr bwMode="auto">
            <a:xfrm>
              <a:off x="3345" y="3178"/>
              <a:ext cx="475" cy="409"/>
              <a:chOff x="3345" y="3178"/>
              <a:chExt cx="475" cy="409"/>
            </a:xfrm>
          </p:grpSpPr>
          <p:sp>
            <p:nvSpPr>
              <p:cNvPr id="6262" name="Rectangle 126"/>
              <p:cNvSpPr>
                <a:spLocks noChangeArrowheads="1"/>
              </p:cNvSpPr>
              <p:nvPr/>
            </p:nvSpPr>
            <p:spPr bwMode="auto">
              <a:xfrm>
                <a:off x="3345" y="3178"/>
                <a:ext cx="475" cy="40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3" name="Rectangle 127"/>
              <p:cNvSpPr>
                <a:spLocks noChangeArrowheads="1"/>
              </p:cNvSpPr>
              <p:nvPr/>
            </p:nvSpPr>
            <p:spPr bwMode="auto">
              <a:xfrm>
                <a:off x="3345" y="3178"/>
                <a:ext cx="475" cy="409"/>
              </a:xfrm>
              <a:prstGeom prst="rect">
                <a:avLst/>
              </a:prstGeom>
              <a:noFill/>
              <a:ln w="22225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214" name="Group 131"/>
            <p:cNvGrpSpPr>
              <a:grpSpLocks/>
            </p:cNvGrpSpPr>
            <p:nvPr/>
          </p:nvGrpSpPr>
          <p:grpSpPr bwMode="auto">
            <a:xfrm>
              <a:off x="3392" y="1803"/>
              <a:ext cx="942" cy="250"/>
              <a:chOff x="3392" y="1803"/>
              <a:chExt cx="942" cy="250"/>
            </a:xfrm>
          </p:grpSpPr>
          <p:sp>
            <p:nvSpPr>
              <p:cNvPr id="6260" name="Freeform 129"/>
              <p:cNvSpPr>
                <a:spLocks/>
              </p:cNvSpPr>
              <p:nvPr/>
            </p:nvSpPr>
            <p:spPr bwMode="auto">
              <a:xfrm>
                <a:off x="3392" y="1803"/>
                <a:ext cx="942" cy="250"/>
              </a:xfrm>
              <a:custGeom>
                <a:avLst/>
                <a:gdLst>
                  <a:gd name="T0" fmla="*/ 236 w 942"/>
                  <a:gd name="T1" fmla="*/ 0 h 250"/>
                  <a:gd name="T2" fmla="*/ 0 w 942"/>
                  <a:gd name="T3" fmla="*/ 250 h 250"/>
                  <a:gd name="T4" fmla="*/ 706 w 942"/>
                  <a:gd name="T5" fmla="*/ 250 h 250"/>
                  <a:gd name="T6" fmla="*/ 942 w 942"/>
                  <a:gd name="T7" fmla="*/ 0 h 250"/>
                  <a:gd name="T8" fmla="*/ 236 w 942"/>
                  <a:gd name="T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2" h="250">
                    <a:moveTo>
                      <a:pt x="236" y="0"/>
                    </a:moveTo>
                    <a:lnTo>
                      <a:pt x="0" y="250"/>
                    </a:lnTo>
                    <a:lnTo>
                      <a:pt x="706" y="250"/>
                    </a:lnTo>
                    <a:lnTo>
                      <a:pt x="942" y="0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1" name="Freeform 130"/>
              <p:cNvSpPr>
                <a:spLocks/>
              </p:cNvSpPr>
              <p:nvPr/>
            </p:nvSpPr>
            <p:spPr bwMode="auto">
              <a:xfrm>
                <a:off x="3392" y="1803"/>
                <a:ext cx="942" cy="250"/>
              </a:xfrm>
              <a:custGeom>
                <a:avLst/>
                <a:gdLst>
                  <a:gd name="T0" fmla="*/ 236 w 942"/>
                  <a:gd name="T1" fmla="*/ 0 h 250"/>
                  <a:gd name="T2" fmla="*/ 0 w 942"/>
                  <a:gd name="T3" fmla="*/ 250 h 250"/>
                  <a:gd name="T4" fmla="*/ 706 w 942"/>
                  <a:gd name="T5" fmla="*/ 250 h 250"/>
                  <a:gd name="T6" fmla="*/ 942 w 942"/>
                  <a:gd name="T7" fmla="*/ 0 h 250"/>
                  <a:gd name="T8" fmla="*/ 236 w 942"/>
                  <a:gd name="T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2" h="250">
                    <a:moveTo>
                      <a:pt x="236" y="0"/>
                    </a:moveTo>
                    <a:lnTo>
                      <a:pt x="0" y="250"/>
                    </a:lnTo>
                    <a:lnTo>
                      <a:pt x="706" y="250"/>
                    </a:lnTo>
                    <a:lnTo>
                      <a:pt x="942" y="0"/>
                    </a:lnTo>
                    <a:lnTo>
                      <a:pt x="236" y="0"/>
                    </a:lnTo>
                    <a:close/>
                  </a:path>
                </a:pathLst>
              </a:custGeom>
              <a:noFill/>
              <a:ln w="22225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219" name="Line 136"/>
            <p:cNvSpPr>
              <a:spLocks noChangeShapeType="1"/>
            </p:cNvSpPr>
            <p:nvPr/>
          </p:nvSpPr>
          <p:spPr bwMode="auto">
            <a:xfrm flipH="1">
              <a:off x="2537" y="1529"/>
              <a:ext cx="109" cy="634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0" name="Line 137"/>
            <p:cNvSpPr>
              <a:spLocks noChangeShapeType="1"/>
            </p:cNvSpPr>
            <p:nvPr/>
          </p:nvSpPr>
          <p:spPr bwMode="auto">
            <a:xfrm>
              <a:off x="2470" y="2493"/>
              <a:ext cx="0" cy="325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1" name="Line 138"/>
            <p:cNvSpPr>
              <a:spLocks noChangeShapeType="1"/>
            </p:cNvSpPr>
            <p:nvPr/>
          </p:nvSpPr>
          <p:spPr bwMode="auto">
            <a:xfrm>
              <a:off x="3483" y="1500"/>
              <a:ext cx="470" cy="30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2" name="Line 139"/>
            <p:cNvSpPr>
              <a:spLocks noChangeShapeType="1"/>
            </p:cNvSpPr>
            <p:nvPr/>
          </p:nvSpPr>
          <p:spPr bwMode="auto">
            <a:xfrm flipH="1">
              <a:off x="3340" y="2057"/>
              <a:ext cx="290" cy="323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3" name="Line 140"/>
            <p:cNvSpPr>
              <a:spLocks noChangeShapeType="1"/>
            </p:cNvSpPr>
            <p:nvPr/>
          </p:nvSpPr>
          <p:spPr bwMode="auto">
            <a:xfrm>
              <a:off x="4015" y="2057"/>
              <a:ext cx="128" cy="54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4" name="Line 141"/>
            <p:cNvSpPr>
              <a:spLocks noChangeShapeType="1"/>
            </p:cNvSpPr>
            <p:nvPr/>
          </p:nvSpPr>
          <p:spPr bwMode="auto">
            <a:xfrm>
              <a:off x="3297" y="2724"/>
              <a:ext cx="195" cy="454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5" name="Line 142"/>
            <p:cNvSpPr>
              <a:spLocks noChangeShapeType="1"/>
            </p:cNvSpPr>
            <p:nvPr/>
          </p:nvSpPr>
          <p:spPr bwMode="auto">
            <a:xfrm flipH="1">
              <a:off x="3697" y="2986"/>
              <a:ext cx="218" cy="188"/>
            </a:xfrm>
            <a:prstGeom prst="line">
              <a:avLst/>
            </a:prstGeom>
            <a:noFill/>
            <a:ln w="222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6" name="Line 143"/>
            <p:cNvSpPr>
              <a:spLocks noChangeShapeType="1"/>
            </p:cNvSpPr>
            <p:nvPr/>
          </p:nvSpPr>
          <p:spPr bwMode="auto">
            <a:xfrm>
              <a:off x="2176" y="2892"/>
              <a:ext cx="95" cy="118"/>
            </a:xfrm>
            <a:prstGeom prst="line">
              <a:avLst/>
            </a:prstGeom>
            <a:noFill/>
            <a:ln w="1587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7" name="Line 144"/>
            <p:cNvSpPr>
              <a:spLocks noChangeShapeType="1"/>
            </p:cNvSpPr>
            <p:nvPr/>
          </p:nvSpPr>
          <p:spPr bwMode="auto">
            <a:xfrm flipH="1">
              <a:off x="2698" y="2888"/>
              <a:ext cx="119" cy="122"/>
            </a:xfrm>
            <a:prstGeom prst="line">
              <a:avLst/>
            </a:prstGeom>
            <a:noFill/>
            <a:ln w="1587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228" name="Group 147"/>
            <p:cNvGrpSpPr>
              <a:grpSpLocks/>
            </p:cNvGrpSpPr>
            <p:nvPr/>
          </p:nvGrpSpPr>
          <p:grpSpPr bwMode="auto">
            <a:xfrm>
              <a:off x="3026" y="2654"/>
              <a:ext cx="72" cy="66"/>
              <a:chOff x="3026" y="2654"/>
              <a:chExt cx="72" cy="66"/>
            </a:xfrm>
          </p:grpSpPr>
          <p:sp>
            <p:nvSpPr>
              <p:cNvPr id="6258" name="Rectangle 145"/>
              <p:cNvSpPr>
                <a:spLocks noChangeArrowheads="1"/>
              </p:cNvSpPr>
              <p:nvPr/>
            </p:nvSpPr>
            <p:spPr bwMode="auto">
              <a:xfrm>
                <a:off x="3026" y="2654"/>
                <a:ext cx="72" cy="6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9" name="Rectangle 146"/>
              <p:cNvSpPr>
                <a:spLocks noChangeArrowheads="1"/>
              </p:cNvSpPr>
              <p:nvPr/>
            </p:nvSpPr>
            <p:spPr bwMode="auto">
              <a:xfrm>
                <a:off x="3026" y="2654"/>
                <a:ext cx="72" cy="66"/>
              </a:xfrm>
              <a:prstGeom prst="rect">
                <a:avLst/>
              </a:prstGeom>
              <a:noFill/>
              <a:ln w="15875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229" name="Group 150"/>
            <p:cNvGrpSpPr>
              <a:grpSpLocks/>
            </p:cNvGrpSpPr>
            <p:nvPr/>
          </p:nvGrpSpPr>
          <p:grpSpPr bwMode="auto">
            <a:xfrm>
              <a:off x="3026" y="2380"/>
              <a:ext cx="76" cy="74"/>
              <a:chOff x="3026" y="2380"/>
              <a:chExt cx="76" cy="74"/>
            </a:xfrm>
          </p:grpSpPr>
          <p:sp>
            <p:nvSpPr>
              <p:cNvPr id="6256" name="Rectangle 148"/>
              <p:cNvSpPr>
                <a:spLocks noChangeArrowheads="1"/>
              </p:cNvSpPr>
              <p:nvPr/>
            </p:nvSpPr>
            <p:spPr bwMode="auto">
              <a:xfrm>
                <a:off x="3026" y="2380"/>
                <a:ext cx="76" cy="7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7" name="Rectangle 149"/>
              <p:cNvSpPr>
                <a:spLocks noChangeArrowheads="1"/>
              </p:cNvSpPr>
              <p:nvPr/>
            </p:nvSpPr>
            <p:spPr bwMode="auto">
              <a:xfrm>
                <a:off x="3026" y="2380"/>
                <a:ext cx="76" cy="74"/>
              </a:xfrm>
              <a:prstGeom prst="rect">
                <a:avLst/>
              </a:prstGeom>
              <a:noFill/>
              <a:ln w="15875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230" name="Group 153"/>
            <p:cNvGrpSpPr>
              <a:grpSpLocks/>
            </p:cNvGrpSpPr>
            <p:nvPr/>
          </p:nvGrpSpPr>
          <p:grpSpPr bwMode="auto">
            <a:xfrm>
              <a:off x="3530" y="2384"/>
              <a:ext cx="81" cy="78"/>
              <a:chOff x="3530" y="2384"/>
              <a:chExt cx="81" cy="78"/>
            </a:xfrm>
          </p:grpSpPr>
          <p:sp>
            <p:nvSpPr>
              <p:cNvPr id="6254" name="Rectangle 151"/>
              <p:cNvSpPr>
                <a:spLocks noChangeArrowheads="1"/>
              </p:cNvSpPr>
              <p:nvPr/>
            </p:nvSpPr>
            <p:spPr bwMode="auto">
              <a:xfrm>
                <a:off x="3530" y="2384"/>
                <a:ext cx="81" cy="7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5" name="Rectangle 152"/>
              <p:cNvSpPr>
                <a:spLocks noChangeArrowheads="1"/>
              </p:cNvSpPr>
              <p:nvPr/>
            </p:nvSpPr>
            <p:spPr bwMode="auto">
              <a:xfrm>
                <a:off x="3530" y="2384"/>
                <a:ext cx="81" cy="78"/>
              </a:xfrm>
              <a:prstGeom prst="rect">
                <a:avLst/>
              </a:prstGeom>
              <a:noFill/>
              <a:ln w="15875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231" name="Group 156"/>
            <p:cNvGrpSpPr>
              <a:grpSpLocks/>
            </p:cNvGrpSpPr>
            <p:nvPr/>
          </p:nvGrpSpPr>
          <p:grpSpPr bwMode="auto">
            <a:xfrm>
              <a:off x="3516" y="2646"/>
              <a:ext cx="95" cy="74"/>
              <a:chOff x="3516" y="2646"/>
              <a:chExt cx="95" cy="74"/>
            </a:xfrm>
          </p:grpSpPr>
          <p:sp>
            <p:nvSpPr>
              <p:cNvPr id="6252" name="Rectangle 154"/>
              <p:cNvSpPr>
                <a:spLocks noChangeArrowheads="1"/>
              </p:cNvSpPr>
              <p:nvPr/>
            </p:nvSpPr>
            <p:spPr bwMode="auto">
              <a:xfrm>
                <a:off x="3516" y="2646"/>
                <a:ext cx="95" cy="7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3" name="Rectangle 155"/>
              <p:cNvSpPr>
                <a:spLocks noChangeArrowheads="1"/>
              </p:cNvSpPr>
              <p:nvPr/>
            </p:nvSpPr>
            <p:spPr bwMode="auto">
              <a:xfrm>
                <a:off x="3516" y="2646"/>
                <a:ext cx="95" cy="74"/>
              </a:xfrm>
              <a:prstGeom prst="rect">
                <a:avLst/>
              </a:prstGeom>
              <a:noFill/>
              <a:ln w="15875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232" name="Group 159"/>
            <p:cNvGrpSpPr>
              <a:grpSpLocks/>
            </p:cNvGrpSpPr>
            <p:nvPr/>
          </p:nvGrpSpPr>
          <p:grpSpPr bwMode="auto">
            <a:xfrm>
              <a:off x="3345" y="3182"/>
              <a:ext cx="71" cy="66"/>
              <a:chOff x="3345" y="3182"/>
              <a:chExt cx="71" cy="66"/>
            </a:xfrm>
          </p:grpSpPr>
          <p:sp>
            <p:nvSpPr>
              <p:cNvPr id="6250" name="Rectangle 157"/>
              <p:cNvSpPr>
                <a:spLocks noChangeArrowheads="1"/>
              </p:cNvSpPr>
              <p:nvPr/>
            </p:nvSpPr>
            <p:spPr bwMode="auto">
              <a:xfrm>
                <a:off x="3345" y="3182"/>
                <a:ext cx="71" cy="6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1" name="Rectangle 158"/>
              <p:cNvSpPr>
                <a:spLocks noChangeArrowheads="1"/>
              </p:cNvSpPr>
              <p:nvPr/>
            </p:nvSpPr>
            <p:spPr bwMode="auto">
              <a:xfrm>
                <a:off x="3345" y="3182"/>
                <a:ext cx="71" cy="66"/>
              </a:xfrm>
              <a:prstGeom prst="rect">
                <a:avLst/>
              </a:prstGeom>
              <a:noFill/>
              <a:ln w="15875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233" name="Group 162"/>
            <p:cNvGrpSpPr>
              <a:grpSpLocks/>
            </p:cNvGrpSpPr>
            <p:nvPr/>
          </p:nvGrpSpPr>
          <p:grpSpPr bwMode="auto">
            <a:xfrm>
              <a:off x="3744" y="3178"/>
              <a:ext cx="71" cy="66"/>
              <a:chOff x="3744" y="3178"/>
              <a:chExt cx="71" cy="66"/>
            </a:xfrm>
          </p:grpSpPr>
          <p:sp>
            <p:nvSpPr>
              <p:cNvPr id="6248" name="Rectangle 160"/>
              <p:cNvSpPr>
                <a:spLocks noChangeArrowheads="1"/>
              </p:cNvSpPr>
              <p:nvPr/>
            </p:nvSpPr>
            <p:spPr bwMode="auto">
              <a:xfrm>
                <a:off x="3744" y="3178"/>
                <a:ext cx="71" cy="6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9" name="Rectangle 161"/>
              <p:cNvSpPr>
                <a:spLocks noChangeArrowheads="1"/>
              </p:cNvSpPr>
              <p:nvPr/>
            </p:nvSpPr>
            <p:spPr bwMode="auto">
              <a:xfrm>
                <a:off x="3744" y="3178"/>
                <a:ext cx="71" cy="66"/>
              </a:xfrm>
              <a:prstGeom prst="rect">
                <a:avLst/>
              </a:prstGeom>
              <a:noFill/>
              <a:ln w="15875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234" name="Group 165"/>
            <p:cNvGrpSpPr>
              <a:grpSpLocks/>
            </p:cNvGrpSpPr>
            <p:nvPr/>
          </p:nvGrpSpPr>
          <p:grpSpPr bwMode="auto">
            <a:xfrm>
              <a:off x="3350" y="3526"/>
              <a:ext cx="71" cy="65"/>
              <a:chOff x="3350" y="3526"/>
              <a:chExt cx="71" cy="65"/>
            </a:xfrm>
          </p:grpSpPr>
          <p:sp>
            <p:nvSpPr>
              <p:cNvPr id="6246" name="Rectangle 163"/>
              <p:cNvSpPr>
                <a:spLocks noChangeArrowheads="1"/>
              </p:cNvSpPr>
              <p:nvPr/>
            </p:nvSpPr>
            <p:spPr bwMode="auto">
              <a:xfrm>
                <a:off x="3350" y="3526"/>
                <a:ext cx="71" cy="6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7" name="Rectangle 164"/>
              <p:cNvSpPr>
                <a:spLocks noChangeArrowheads="1"/>
              </p:cNvSpPr>
              <p:nvPr/>
            </p:nvSpPr>
            <p:spPr bwMode="auto">
              <a:xfrm>
                <a:off x="3350" y="3526"/>
                <a:ext cx="71" cy="65"/>
              </a:xfrm>
              <a:prstGeom prst="rect">
                <a:avLst/>
              </a:prstGeom>
              <a:noFill/>
              <a:ln w="15875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235" name="Group 168"/>
            <p:cNvGrpSpPr>
              <a:grpSpLocks/>
            </p:cNvGrpSpPr>
            <p:nvPr/>
          </p:nvGrpSpPr>
          <p:grpSpPr bwMode="auto">
            <a:xfrm>
              <a:off x="3744" y="3518"/>
              <a:ext cx="71" cy="65"/>
              <a:chOff x="3744" y="3518"/>
              <a:chExt cx="71" cy="65"/>
            </a:xfrm>
          </p:grpSpPr>
          <p:sp>
            <p:nvSpPr>
              <p:cNvPr id="6244" name="Rectangle 166"/>
              <p:cNvSpPr>
                <a:spLocks noChangeArrowheads="1"/>
              </p:cNvSpPr>
              <p:nvPr/>
            </p:nvSpPr>
            <p:spPr bwMode="auto">
              <a:xfrm>
                <a:off x="3744" y="3518"/>
                <a:ext cx="71" cy="6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5" name="Rectangle 167"/>
              <p:cNvSpPr>
                <a:spLocks noChangeArrowheads="1"/>
              </p:cNvSpPr>
              <p:nvPr/>
            </p:nvSpPr>
            <p:spPr bwMode="auto">
              <a:xfrm>
                <a:off x="3744" y="3518"/>
                <a:ext cx="71" cy="65"/>
              </a:xfrm>
              <a:prstGeom prst="rect">
                <a:avLst/>
              </a:prstGeom>
              <a:noFill/>
              <a:ln w="15875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236" name="Line 169"/>
            <p:cNvSpPr>
              <a:spLocks noChangeShapeType="1"/>
            </p:cNvSpPr>
            <p:nvPr/>
          </p:nvSpPr>
          <p:spPr bwMode="auto">
            <a:xfrm>
              <a:off x="3278" y="3370"/>
              <a:ext cx="133" cy="0"/>
            </a:xfrm>
            <a:prstGeom prst="line">
              <a:avLst/>
            </a:prstGeom>
            <a:noFill/>
            <a:ln w="1587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37" name="Line 170"/>
            <p:cNvSpPr>
              <a:spLocks noChangeShapeType="1"/>
            </p:cNvSpPr>
            <p:nvPr/>
          </p:nvSpPr>
          <p:spPr bwMode="auto">
            <a:xfrm>
              <a:off x="3763" y="3379"/>
              <a:ext cx="133" cy="0"/>
            </a:xfrm>
            <a:prstGeom prst="line">
              <a:avLst/>
            </a:prstGeom>
            <a:noFill/>
            <a:ln w="1587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38" name="Line 171"/>
            <p:cNvSpPr>
              <a:spLocks noChangeShapeType="1"/>
            </p:cNvSpPr>
            <p:nvPr/>
          </p:nvSpPr>
          <p:spPr bwMode="auto">
            <a:xfrm>
              <a:off x="3758" y="2781"/>
              <a:ext cx="134" cy="0"/>
            </a:xfrm>
            <a:prstGeom prst="line">
              <a:avLst/>
            </a:prstGeom>
            <a:noFill/>
            <a:ln w="1587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39" name="Line 172"/>
            <p:cNvSpPr>
              <a:spLocks noChangeShapeType="1"/>
            </p:cNvSpPr>
            <p:nvPr/>
          </p:nvSpPr>
          <p:spPr bwMode="auto">
            <a:xfrm>
              <a:off x="4239" y="2781"/>
              <a:ext cx="133" cy="0"/>
            </a:xfrm>
            <a:prstGeom prst="line">
              <a:avLst/>
            </a:prstGeom>
            <a:noFill/>
            <a:ln w="1587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0" name="Line 173"/>
            <p:cNvSpPr>
              <a:spLocks noChangeShapeType="1"/>
            </p:cNvSpPr>
            <p:nvPr/>
          </p:nvSpPr>
          <p:spPr bwMode="auto">
            <a:xfrm>
              <a:off x="3583" y="3121"/>
              <a:ext cx="0" cy="127"/>
            </a:xfrm>
            <a:prstGeom prst="line">
              <a:avLst/>
            </a:prstGeom>
            <a:noFill/>
            <a:ln w="1587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1" name="Line 174"/>
            <p:cNvSpPr>
              <a:spLocks noChangeShapeType="1"/>
            </p:cNvSpPr>
            <p:nvPr/>
          </p:nvSpPr>
          <p:spPr bwMode="auto">
            <a:xfrm>
              <a:off x="3568" y="3526"/>
              <a:ext cx="0" cy="127"/>
            </a:xfrm>
            <a:prstGeom prst="line">
              <a:avLst/>
            </a:prstGeom>
            <a:noFill/>
            <a:ln w="1587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2" name="Line 175"/>
            <p:cNvSpPr>
              <a:spLocks noChangeShapeType="1"/>
            </p:cNvSpPr>
            <p:nvPr/>
          </p:nvSpPr>
          <p:spPr bwMode="auto">
            <a:xfrm>
              <a:off x="4082" y="2544"/>
              <a:ext cx="0" cy="126"/>
            </a:xfrm>
            <a:prstGeom prst="line">
              <a:avLst/>
            </a:prstGeom>
            <a:noFill/>
            <a:ln w="1587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3" name="Line 176"/>
            <p:cNvSpPr>
              <a:spLocks noChangeShapeType="1"/>
            </p:cNvSpPr>
            <p:nvPr/>
          </p:nvSpPr>
          <p:spPr bwMode="auto">
            <a:xfrm>
              <a:off x="3996" y="2924"/>
              <a:ext cx="0" cy="127"/>
            </a:xfrm>
            <a:prstGeom prst="line">
              <a:avLst/>
            </a:prstGeom>
            <a:noFill/>
            <a:ln w="1587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70" name="Trapezoid 6269"/>
          <p:cNvSpPr/>
          <p:nvPr/>
        </p:nvSpPr>
        <p:spPr>
          <a:xfrm>
            <a:off x="3390603" y="3433764"/>
            <a:ext cx="1041027" cy="567108"/>
          </a:xfrm>
          <a:custGeom>
            <a:avLst/>
            <a:gdLst>
              <a:gd name="connsiteX0" fmla="*/ 0 w 1041027"/>
              <a:gd name="connsiteY0" fmla="*/ 567108 h 567108"/>
              <a:gd name="connsiteX1" fmla="*/ 141777 w 1041027"/>
              <a:gd name="connsiteY1" fmla="*/ 0 h 567108"/>
              <a:gd name="connsiteX2" fmla="*/ 899250 w 1041027"/>
              <a:gd name="connsiteY2" fmla="*/ 0 h 567108"/>
              <a:gd name="connsiteX3" fmla="*/ 1041027 w 1041027"/>
              <a:gd name="connsiteY3" fmla="*/ 567108 h 567108"/>
              <a:gd name="connsiteX4" fmla="*/ 0 w 1041027"/>
              <a:gd name="connsiteY4" fmla="*/ 567108 h 567108"/>
              <a:gd name="connsiteX0" fmla="*/ 0 w 1041027"/>
              <a:gd name="connsiteY0" fmla="*/ 567108 h 567108"/>
              <a:gd name="connsiteX1" fmla="*/ 333163 w 1041027"/>
              <a:gd name="connsiteY1" fmla="*/ 0 h 567108"/>
              <a:gd name="connsiteX2" fmla="*/ 899250 w 1041027"/>
              <a:gd name="connsiteY2" fmla="*/ 0 h 567108"/>
              <a:gd name="connsiteX3" fmla="*/ 1041027 w 1041027"/>
              <a:gd name="connsiteY3" fmla="*/ 567108 h 567108"/>
              <a:gd name="connsiteX4" fmla="*/ 0 w 1041027"/>
              <a:gd name="connsiteY4" fmla="*/ 567108 h 567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027" h="567108">
                <a:moveTo>
                  <a:pt x="0" y="567108"/>
                </a:moveTo>
                <a:lnTo>
                  <a:pt x="333163" y="0"/>
                </a:lnTo>
                <a:lnTo>
                  <a:pt x="899250" y="0"/>
                </a:lnTo>
                <a:lnTo>
                  <a:pt x="1041027" y="567108"/>
                </a:lnTo>
                <a:lnTo>
                  <a:pt x="0" y="567108"/>
                </a:lnTo>
                <a:close/>
              </a:path>
            </a:pathLst>
          </a:custGeom>
          <a:solidFill>
            <a:srgbClr val="70CED3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71" name="Diamond 6270"/>
          <p:cNvSpPr/>
          <p:nvPr/>
        </p:nvSpPr>
        <p:spPr>
          <a:xfrm>
            <a:off x="2185468" y="2766957"/>
            <a:ext cx="876710" cy="1433513"/>
          </a:xfrm>
          <a:custGeom>
            <a:avLst/>
            <a:gdLst>
              <a:gd name="connsiteX0" fmla="*/ 0 w 995511"/>
              <a:gd name="connsiteY0" fmla="*/ 669132 h 1338263"/>
              <a:gd name="connsiteX1" fmla="*/ 497756 w 995511"/>
              <a:gd name="connsiteY1" fmla="*/ 0 h 1338263"/>
              <a:gd name="connsiteX2" fmla="*/ 995511 w 995511"/>
              <a:gd name="connsiteY2" fmla="*/ 669132 h 1338263"/>
              <a:gd name="connsiteX3" fmla="*/ 497756 w 995511"/>
              <a:gd name="connsiteY3" fmla="*/ 1338263 h 1338263"/>
              <a:gd name="connsiteX4" fmla="*/ 0 w 995511"/>
              <a:gd name="connsiteY4" fmla="*/ 669132 h 1338263"/>
              <a:gd name="connsiteX0" fmla="*/ 0 w 995511"/>
              <a:gd name="connsiteY0" fmla="*/ 669132 h 1784831"/>
              <a:gd name="connsiteX1" fmla="*/ 497756 w 995511"/>
              <a:gd name="connsiteY1" fmla="*/ 0 h 1784831"/>
              <a:gd name="connsiteX2" fmla="*/ 995511 w 995511"/>
              <a:gd name="connsiteY2" fmla="*/ 669132 h 1784831"/>
              <a:gd name="connsiteX3" fmla="*/ 508389 w 995511"/>
              <a:gd name="connsiteY3" fmla="*/ 1784831 h 1784831"/>
              <a:gd name="connsiteX4" fmla="*/ 0 w 995511"/>
              <a:gd name="connsiteY4" fmla="*/ 669132 h 1784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5511" h="1784831">
                <a:moveTo>
                  <a:pt x="0" y="669132"/>
                </a:moveTo>
                <a:lnTo>
                  <a:pt x="497756" y="0"/>
                </a:lnTo>
                <a:lnTo>
                  <a:pt x="995511" y="669132"/>
                </a:lnTo>
                <a:lnTo>
                  <a:pt x="508389" y="1784831"/>
                </a:lnTo>
                <a:lnTo>
                  <a:pt x="0" y="669132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75" name="Straight Connector 6274"/>
          <p:cNvCxnSpPr/>
          <p:nvPr/>
        </p:nvCxnSpPr>
        <p:spPr>
          <a:xfrm>
            <a:off x="2328530" y="2978095"/>
            <a:ext cx="127591" cy="1301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77" name="Straight Connector 6276"/>
          <p:cNvCxnSpPr/>
          <p:nvPr/>
        </p:nvCxnSpPr>
        <p:spPr>
          <a:xfrm flipH="1">
            <a:off x="2748384" y="3005082"/>
            <a:ext cx="164937" cy="1206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79" name="Straight Connector 6278"/>
          <p:cNvCxnSpPr/>
          <p:nvPr/>
        </p:nvCxnSpPr>
        <p:spPr>
          <a:xfrm flipV="1">
            <a:off x="2328530" y="3717318"/>
            <a:ext cx="127591" cy="3071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81" name="Straight Connector 6280"/>
          <p:cNvCxnSpPr/>
          <p:nvPr/>
        </p:nvCxnSpPr>
        <p:spPr>
          <a:xfrm flipV="1">
            <a:off x="2328530" y="3644845"/>
            <a:ext cx="95693" cy="285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83" name="Straight Connector 6282"/>
          <p:cNvCxnSpPr/>
          <p:nvPr/>
        </p:nvCxnSpPr>
        <p:spPr>
          <a:xfrm>
            <a:off x="2830852" y="3644845"/>
            <a:ext cx="82469" cy="7247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85" name="Straight Connector 6284"/>
          <p:cNvCxnSpPr/>
          <p:nvPr/>
        </p:nvCxnSpPr>
        <p:spPr>
          <a:xfrm>
            <a:off x="2769650" y="3685419"/>
            <a:ext cx="123702" cy="10850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6287" name="Object 628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2264988"/>
              </p:ext>
            </p:extLst>
          </p:nvPr>
        </p:nvGraphicFramePr>
        <p:xfrm>
          <a:off x="8169616" y="279345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72" name="Document" showAsIcon="1" r:id="rId5" imgW="914400" imgH="771480" progId="Word.Document.8">
                  <p:embed/>
                </p:oleObj>
              </mc:Choice>
              <mc:Fallback>
                <p:oleObj name="Document" showAsIcon="1" r:id="rId5" imgW="914400" imgH="77148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169616" y="279345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88" name="TextBox 6287"/>
          <p:cNvSpPr txBox="1"/>
          <p:nvPr/>
        </p:nvSpPr>
        <p:spPr>
          <a:xfrm>
            <a:off x="6515400" y="3316477"/>
            <a:ext cx="13019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2 pairs of parallel sides</a:t>
            </a:r>
            <a:endParaRPr lang="en-US" dirty="0">
              <a:latin typeface="+mj-lt"/>
            </a:endParaRPr>
          </a:p>
        </p:txBody>
      </p:sp>
      <p:sp>
        <p:nvSpPr>
          <p:cNvPr id="6289" name="TextBox 6288"/>
          <p:cNvSpPr txBox="1"/>
          <p:nvPr/>
        </p:nvSpPr>
        <p:spPr>
          <a:xfrm>
            <a:off x="3751684" y="1930345"/>
            <a:ext cx="1576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Quadrilateral</a:t>
            </a:r>
            <a:endParaRPr lang="en-US" dirty="0">
              <a:latin typeface="+mj-lt"/>
            </a:endParaRPr>
          </a:p>
        </p:txBody>
      </p:sp>
      <p:sp>
        <p:nvSpPr>
          <p:cNvPr id="6290" name="TextBox 6289"/>
          <p:cNvSpPr txBox="1"/>
          <p:nvPr/>
        </p:nvSpPr>
        <p:spPr>
          <a:xfrm>
            <a:off x="3070437" y="5033004"/>
            <a:ext cx="1511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1 pair of parallel sides</a:t>
            </a:r>
            <a:endParaRPr lang="en-US" dirty="0">
              <a:latin typeface="+mj-lt"/>
            </a:endParaRPr>
          </a:p>
        </p:txBody>
      </p:sp>
      <p:sp>
        <p:nvSpPr>
          <p:cNvPr id="6291" name="TextBox 6290"/>
          <p:cNvSpPr txBox="1"/>
          <p:nvPr/>
        </p:nvSpPr>
        <p:spPr>
          <a:xfrm>
            <a:off x="1083275" y="2227208"/>
            <a:ext cx="1917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No Parallel sides</a:t>
            </a:r>
            <a:endParaRPr lang="en-US" dirty="0">
              <a:latin typeface="+mj-lt"/>
            </a:endParaRPr>
          </a:p>
        </p:txBody>
      </p:sp>
      <p:sp>
        <p:nvSpPr>
          <p:cNvPr id="6292" name="Footer Placeholder 6291"/>
          <p:cNvSpPr>
            <a:spLocks noGrp="1"/>
          </p:cNvSpPr>
          <p:nvPr>
            <p:ph type="ftr" sz="quarter" idx="11"/>
          </p:nvPr>
        </p:nvSpPr>
        <p:spPr>
          <a:xfrm>
            <a:off x="6248400" y="647274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566385" y="4095695"/>
            <a:ext cx="184024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flipV="1">
            <a:off x="4589090" y="4081496"/>
            <a:ext cx="184024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V="1">
            <a:off x="6515400" y="3085309"/>
            <a:ext cx="184024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V="1">
            <a:off x="5419971" y="3068548"/>
            <a:ext cx="184024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flipH="1" flipV="1">
            <a:off x="6144934" y="2791083"/>
            <a:ext cx="12414" cy="21589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077109" y="2767333"/>
            <a:ext cx="0" cy="2568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5848772" y="3183095"/>
            <a:ext cx="0" cy="2568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5933738" y="3167008"/>
            <a:ext cx="0" cy="2568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5207422" y="3686433"/>
            <a:ext cx="0" cy="2568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>
            <a:off x="5170116" y="3685419"/>
            <a:ext cx="0" cy="2568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>
            <a:off x="5170116" y="4264284"/>
            <a:ext cx="0" cy="2568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5097464" y="4248095"/>
            <a:ext cx="0" cy="2568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673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88" grpId="0"/>
      <p:bldP spid="6289" grpId="0"/>
      <p:bldP spid="6290" grpId="0"/>
      <p:bldP spid="629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ight Arrow 60"/>
          <p:cNvSpPr>
            <a:spLocks noChangeArrowheads="1"/>
          </p:cNvSpPr>
          <p:nvPr/>
        </p:nvSpPr>
        <p:spPr bwMode="auto">
          <a:xfrm>
            <a:off x="1858963" y="5759450"/>
            <a:ext cx="6007100" cy="481013"/>
          </a:xfrm>
          <a:prstGeom prst="rightArrow">
            <a:avLst>
              <a:gd name="adj1" fmla="val 50000"/>
              <a:gd name="adj2" fmla="val 5001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2" name="Right Arrow 61"/>
          <p:cNvSpPr>
            <a:spLocks noChangeArrowheads="1"/>
          </p:cNvSpPr>
          <p:nvPr/>
        </p:nvSpPr>
        <p:spPr bwMode="auto">
          <a:xfrm rot="-5400000">
            <a:off x="-1447006" y="3112294"/>
            <a:ext cx="4956175" cy="481013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26628" name="Group 28"/>
          <p:cNvGrpSpPr>
            <a:grpSpLocks/>
          </p:cNvGrpSpPr>
          <p:nvPr/>
        </p:nvGrpSpPr>
        <p:grpSpPr bwMode="auto">
          <a:xfrm>
            <a:off x="1868489" y="1284287"/>
            <a:ext cx="5484811" cy="4078286"/>
            <a:chOff x="1868489" y="1284288"/>
            <a:chExt cx="4510086" cy="3165475"/>
          </a:xfrm>
        </p:grpSpPr>
        <p:sp>
          <p:nvSpPr>
            <p:cNvPr id="21" name="Cube 20"/>
            <p:cNvSpPr/>
            <p:nvPr/>
          </p:nvSpPr>
          <p:spPr>
            <a:xfrm flipH="1">
              <a:off x="1868489" y="1284288"/>
              <a:ext cx="4510086" cy="3165475"/>
            </a:xfrm>
            <a:prstGeom prst="cube">
              <a:avLst>
                <a:gd name="adj" fmla="val 3192"/>
              </a:avLst>
            </a:prstGeom>
            <a:gradFill>
              <a:gsLst>
                <a:gs pos="0">
                  <a:srgbClr val="156593"/>
                </a:gs>
                <a:gs pos="100000">
                  <a:srgbClr val="208ECD"/>
                </a:gs>
                <a:gs pos="60000">
                  <a:srgbClr val="74F4FF"/>
                </a:gs>
              </a:gsLst>
              <a:lin ang="18900000" scaled="0"/>
            </a:gradFill>
            <a:ln>
              <a:solidFill>
                <a:srgbClr val="64B8B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659" name="Rektangel 13"/>
            <p:cNvSpPr>
              <a:spLocks noChangeArrowheads="1"/>
            </p:cNvSpPr>
            <p:nvPr/>
          </p:nvSpPr>
          <p:spPr bwMode="auto">
            <a:xfrm>
              <a:off x="2015994" y="1320500"/>
              <a:ext cx="4362579" cy="3081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lvl="0" indent="-342900" algn="ctr"/>
              <a:r>
                <a:rPr lang="en-US" b="1" dirty="0" smtClean="0">
                  <a:latin typeface="Cambria"/>
                  <a:ea typeface="MS Mincho"/>
                  <a:cs typeface="Times New Roman"/>
                </a:rPr>
                <a:t>Sample Question Prompts</a:t>
              </a:r>
            </a:p>
            <a:p>
              <a:pPr marL="342900" lvl="0" indent="-342900" algn="ctr"/>
              <a:endParaRPr lang="en-US" b="1" dirty="0" smtClean="0">
                <a:latin typeface="Cambria"/>
                <a:ea typeface="MS Mincho"/>
                <a:cs typeface="Times New Roman"/>
              </a:endParaRPr>
            </a:p>
            <a:p>
              <a:pPr marL="342900" lvl="0" indent="-342900">
                <a:buAutoNum type="arabicPeriod"/>
              </a:pPr>
              <a:r>
                <a:rPr lang="en-US" dirty="0" smtClean="0">
                  <a:latin typeface="Cambria"/>
                  <a:ea typeface="MS Mincho"/>
                  <a:cs typeface="Times New Roman"/>
                </a:rPr>
                <a:t>What do we know about rectangles?</a:t>
              </a:r>
            </a:p>
            <a:p>
              <a:pPr marL="342900" lvl="0" indent="-342900">
                <a:buAutoNum type="arabicPeriod"/>
              </a:pPr>
              <a:r>
                <a:rPr lang="en-US" dirty="0" smtClean="0">
                  <a:latin typeface="Cambria"/>
                  <a:ea typeface="MS Mincho"/>
                  <a:cs typeface="Times New Roman"/>
                </a:rPr>
                <a:t>What do we know about the sides of a rectangle?</a:t>
              </a:r>
            </a:p>
            <a:p>
              <a:pPr marL="342900" lvl="0" indent="-342900">
                <a:buAutoNum type="arabicPeriod"/>
              </a:pPr>
              <a:r>
                <a:rPr lang="en-US" dirty="0" smtClean="0">
                  <a:latin typeface="Cambria"/>
                  <a:ea typeface="MS Mincho"/>
                  <a:cs typeface="Times New Roman"/>
                </a:rPr>
                <a:t>What is common between a rectangle and a square?</a:t>
              </a:r>
            </a:p>
            <a:p>
              <a:pPr marL="342900" lvl="0" indent="-342900">
                <a:buAutoNum type="arabicPeriod"/>
              </a:pPr>
              <a:r>
                <a:rPr lang="en-US" dirty="0" smtClean="0">
                  <a:latin typeface="Cambria"/>
                  <a:ea typeface="MS Mincho"/>
                  <a:cs typeface="Times New Roman"/>
                </a:rPr>
                <a:t>Is rectangle a square? Why/why not?</a:t>
              </a:r>
            </a:p>
            <a:p>
              <a:pPr marL="342900" lvl="0" indent="-342900">
                <a:buAutoNum type="arabicPeriod"/>
              </a:pPr>
              <a:r>
                <a:rPr lang="en-US" dirty="0" smtClean="0">
                  <a:latin typeface="Cambria"/>
                  <a:ea typeface="MS Mincho"/>
                  <a:cs typeface="Times New Roman"/>
                </a:rPr>
                <a:t>Is square a rectangle? Why/ why not?</a:t>
              </a:r>
            </a:p>
            <a:p>
              <a:pPr marL="342900" lvl="0" indent="-342900">
                <a:buAutoNum type="arabicPeriod"/>
              </a:pPr>
              <a:r>
                <a:rPr lang="en-US" dirty="0" smtClean="0">
                  <a:latin typeface="Cambria"/>
                  <a:ea typeface="MS Mincho"/>
                  <a:cs typeface="Times New Roman"/>
                </a:rPr>
                <a:t>What can you predict about the angles formed by two perpendicular lines?</a:t>
              </a:r>
            </a:p>
            <a:p>
              <a:pPr marL="342900" lvl="0" indent="-342900">
                <a:buAutoNum type="arabicPeriod"/>
              </a:pPr>
              <a:r>
                <a:rPr lang="en-US" dirty="0" smtClean="0">
                  <a:latin typeface="Cambria"/>
                  <a:ea typeface="MS Mincho"/>
                  <a:cs typeface="Times New Roman"/>
                </a:rPr>
                <a:t>What is common between two parallel lines?</a:t>
              </a:r>
            </a:p>
            <a:p>
              <a:pPr marL="342900" lvl="0" indent="-342900">
                <a:buAutoNum type="arabicPeriod"/>
              </a:pPr>
              <a:r>
                <a:rPr lang="en-US" dirty="0" smtClean="0">
                  <a:latin typeface="Cambria"/>
                  <a:ea typeface="MS Mincho"/>
                  <a:cs typeface="Times New Roman"/>
                </a:rPr>
                <a:t>What is the relationship between the slopes of perpendicular lines?</a:t>
              </a:r>
            </a:p>
            <a:p>
              <a:pPr marL="342900" lvl="0" indent="-342900">
                <a:buAutoNum type="arabicPeriod"/>
              </a:pPr>
              <a:endParaRPr lang="en-US" dirty="0">
                <a:latin typeface="Cambria"/>
                <a:ea typeface="MS Mincho"/>
                <a:cs typeface="Times New Roman"/>
              </a:endParaRPr>
            </a:p>
          </p:txBody>
        </p:sp>
      </p:grp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1858963" y="892175"/>
            <a:ext cx="1331912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3190875" y="892175"/>
            <a:ext cx="1331913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4522788" y="892175"/>
            <a:ext cx="1331912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5854700" y="890588"/>
            <a:ext cx="1331913" cy="392112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 rot="-5400000">
            <a:off x="1008857" y="1750218"/>
            <a:ext cx="1327150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 rot="-5400000">
            <a:off x="1021557" y="3064668"/>
            <a:ext cx="1301750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7" name="Rectangle 56"/>
          <p:cNvSpPr>
            <a:spLocks noChangeArrowheads="1"/>
          </p:cNvSpPr>
          <p:nvPr/>
        </p:nvSpPr>
        <p:spPr bwMode="auto">
          <a:xfrm rot="-5400000">
            <a:off x="1017588" y="4368800"/>
            <a:ext cx="1309687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9" name="TextBox 58"/>
          <p:cNvSpPr txBox="1"/>
          <p:nvPr/>
        </p:nvSpPr>
        <p:spPr>
          <a:xfrm rot="16200000">
            <a:off x="-856455" y="3002855"/>
            <a:ext cx="37449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latin typeface="Cambria"/>
                <a:ea typeface="MS Mincho"/>
                <a:cs typeface="Times New Roman"/>
              </a:rPr>
              <a:t>WHOLE CLASS INTRO AND DISCUSSION</a:t>
            </a:r>
            <a:endParaRPr lang="en-US" sz="1400" b="1" dirty="0">
              <a:latin typeface="Cambria"/>
              <a:ea typeface="MS Mincho"/>
              <a:cs typeface="Times New Roman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778826" y="5830888"/>
            <a:ext cx="28663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latin typeface="Cambria"/>
                <a:ea typeface="MS Mincho"/>
                <a:cs typeface="Times New Roman"/>
              </a:rPr>
              <a:t>AFTER THE LESSON…</a:t>
            </a:r>
            <a:endParaRPr lang="en-US" sz="1400" b="1" dirty="0">
              <a:latin typeface="Cambria"/>
              <a:ea typeface="MS Mincho"/>
              <a:cs typeface="Times New Roman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248895" y="6495926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734820" y="476870"/>
            <a:ext cx="35759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+mj-lt"/>
              </a:rPr>
              <a:t>GUIDING QUESTIONS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4522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ight Arrow 29"/>
          <p:cNvSpPr>
            <a:spLocks noChangeArrowheads="1"/>
          </p:cNvSpPr>
          <p:nvPr/>
        </p:nvSpPr>
        <p:spPr bwMode="auto">
          <a:xfrm>
            <a:off x="1771652" y="6241059"/>
            <a:ext cx="6651624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Right Arrow 30"/>
          <p:cNvSpPr>
            <a:spLocks noChangeArrowheads="1"/>
          </p:cNvSpPr>
          <p:nvPr/>
        </p:nvSpPr>
        <p:spPr bwMode="auto">
          <a:xfrm rot="-5400000">
            <a:off x="-2085883" y="3101182"/>
            <a:ext cx="5603875" cy="420688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45487" y="6301383"/>
            <a:ext cx="47153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 smtClean="0">
                <a:latin typeface="+mn-lt"/>
                <a:ea typeface="ＭＳ Ｐゴシック" charset="-128"/>
                <a:cs typeface="ＭＳ Ｐゴシック" charset="-128"/>
              </a:rPr>
              <a:t>EQUATIONS OF LINES AND QUADRILATERALS</a:t>
            </a:r>
            <a:endParaRPr lang="en-US" sz="1400" b="1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2014106" y="3799415"/>
            <a:ext cx="546032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+mj-lt"/>
              </a:rPr>
              <a:t>MAKING THE CONNECTION-WHOLE CLASS ACTIVITY</a:t>
            </a:r>
            <a:endParaRPr lang="en-US" sz="1400" b="1" dirty="0">
              <a:latin typeface="+mj-lt"/>
            </a:endParaRPr>
          </a:p>
        </p:txBody>
      </p:sp>
      <p:grpSp>
        <p:nvGrpSpPr>
          <p:cNvPr id="3" name="Gruppe 124"/>
          <p:cNvGrpSpPr/>
          <p:nvPr/>
        </p:nvGrpSpPr>
        <p:grpSpPr>
          <a:xfrm>
            <a:off x="1033822" y="754912"/>
            <a:ext cx="7264091" cy="5546471"/>
            <a:chOff x="3328213" y="876282"/>
            <a:chExt cx="2684378" cy="35424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Rektangel 25"/>
            <p:cNvSpPr/>
            <p:nvPr/>
          </p:nvSpPr>
          <p:spPr bwMode="auto">
            <a:xfrm>
              <a:off x="3328213" y="1078135"/>
              <a:ext cx="2684378" cy="3340603"/>
            </a:xfrm>
            <a:prstGeom prst="rect">
              <a:avLst/>
            </a:prstGeom>
            <a:gradFill rotWithShape="1">
              <a:gsLst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16200000" scaled="0"/>
            </a:gra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grpSp>
          <p:nvGrpSpPr>
            <p:cNvPr id="4" name="Gruppe 55"/>
            <p:cNvGrpSpPr/>
            <p:nvPr/>
          </p:nvGrpSpPr>
          <p:grpSpPr>
            <a:xfrm>
              <a:off x="3328213" y="876282"/>
              <a:ext cx="2676591" cy="220005"/>
              <a:chOff x="3319464" y="876282"/>
              <a:chExt cx="2703620" cy="220005"/>
            </a:xfrm>
          </p:grpSpPr>
          <p:sp>
            <p:nvSpPr>
              <p:cNvPr id="44" name="Rektangel 27"/>
              <p:cNvSpPr/>
              <p:nvPr/>
            </p:nvSpPr>
            <p:spPr bwMode="auto">
              <a:xfrm>
                <a:off x="3319464" y="876282"/>
                <a:ext cx="2703620" cy="220005"/>
              </a:xfrm>
              <a:prstGeom prst="rect">
                <a:avLst/>
              </a:prstGeom>
              <a:gradFill flip="none" rotWithShape="1">
                <a:gsLst>
                  <a:gs pos="100000">
                    <a:srgbClr val="135881"/>
                  </a:gs>
                  <a:gs pos="0">
                    <a:srgbClr val="23A7F4"/>
                  </a:gs>
                </a:gsLst>
                <a:lin ang="16200000" scaled="0"/>
                <a:tileRect/>
              </a:gradFill>
              <a:ln w="9525" cap="flat" cmpd="sng" algn="ctr">
                <a:solidFill>
                  <a:srgbClr val="208ECD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45" name="Rektangel 28"/>
              <p:cNvSpPr/>
              <p:nvPr/>
            </p:nvSpPr>
            <p:spPr bwMode="auto">
              <a:xfrm>
                <a:off x="3319464" y="962302"/>
                <a:ext cx="2703620" cy="64842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95782566"/>
                  </p:ext>
                </p:extLst>
              </p:nvPr>
            </p:nvGraphicFramePr>
            <p:xfrm>
              <a:off x="1614951" y="1603085"/>
              <a:ext cx="6080760" cy="186999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040380"/>
                    <a:gridCol w="3040380"/>
                  </a:tblGrid>
                  <a:tr h="456595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y= 2</a:t>
                          </a:r>
                          <a:r>
                            <a:rPr lang="en-US" sz="1200" b="1" i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x</a:t>
                          </a: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 - 3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y = -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200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1200" b="1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𝟐</m:t>
                                  </m:r>
                                </m:den>
                              </m:f>
                              <m:r>
                                <a:rPr lang="en-US" sz="12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𝒙</m:t>
                              </m:r>
                              <m:r>
                                <a:rPr lang="en-US" sz="12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−</m:t>
                              </m:r>
                              <m:r>
                                <a:rPr lang="en-US" sz="1200" b="1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𝟒</m:t>
                              </m:r>
                            </m:oMath>
                          </a14:m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457523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Calibri"/>
                              <a:cs typeface="Times New Roman"/>
                            </a:rPr>
                            <a:t>y = -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en-US" sz="12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</m:ctrlPr>
                                </m:fPr>
                                <m:num>
                                  <m:r>
                                    <a:rPr kumimoji="0" lang="en-US" sz="12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kumimoji="0" lang="en-US" sz="12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𝟑</m:t>
                                  </m:r>
                                </m:den>
                              </m:f>
                              <m:r>
                                <a:rPr kumimoji="0" lang="en-US" sz="12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𝒙</m:t>
                              </m:r>
                              <m:r>
                                <a:rPr kumimoji="0" lang="en-US" sz="12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−</m:t>
                              </m:r>
                              <m:r>
                                <a:rPr kumimoji="0" lang="en-US" sz="12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𝟒</m:t>
                              </m:r>
                            </m:oMath>
                          </a14:m>
                          <a:endParaRPr kumimoji="0" lang="en-US" sz="11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y = - 5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37213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y = 3x + 5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Font typeface="Times New Roman"/>
                            <a:buNone/>
                          </a:pPr>
                          <a:r>
                            <a:rPr lang="en-US" sz="1200" b="1" dirty="0" smtClean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-3x </a:t>
                          </a: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+ y = 5 –x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42219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x = -</a:t>
                          </a:r>
                          <a:r>
                            <a:rPr lang="en-US" sz="1200" b="1" dirty="0" smtClean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5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smtClean="0">
                              <a:effectLst/>
                              <a:latin typeface="+mn-lt"/>
                              <a:ea typeface="Calibri"/>
                              <a:cs typeface="Times New Roman"/>
                            </a:rPr>
                            <a:t>2y = -x + 5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95782566"/>
                  </p:ext>
                </p:extLst>
              </p:nvPr>
            </p:nvGraphicFramePr>
            <p:xfrm>
              <a:off x="1614951" y="1603085"/>
              <a:ext cx="6080760" cy="183017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040380"/>
                    <a:gridCol w="3040380"/>
                  </a:tblGrid>
                  <a:tr h="499809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y= 2</a:t>
                          </a:r>
                          <a:r>
                            <a:rPr lang="en-US" sz="1200" b="1" i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x</a:t>
                          </a: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 - 3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00402" t="-7317" r="-201" b="-267073"/>
                          </a:stretch>
                        </a:blipFill>
                      </a:tcPr>
                    </a:tc>
                  </a:tr>
                  <a:tr h="500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00" t="-107317" r="-100000" b="-1670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y = - 5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407353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y = 3x + 5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Font typeface="Times New Roman"/>
                            <a:buNone/>
                          </a:pPr>
                          <a:r>
                            <a:rPr lang="en-US" sz="1200" b="1" dirty="0" smtClean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-3x </a:t>
                          </a: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+ y = 5 –x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  <a:tr h="42219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x = -</a:t>
                          </a:r>
                          <a:r>
                            <a:rPr lang="en-US" sz="1200" b="1" dirty="0" smtClean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5</a:t>
                          </a:r>
                        </a:p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dirty="0" smtClean="0">
                              <a:effectLst/>
                              <a:latin typeface="+mn-lt"/>
                              <a:ea typeface="Calibri"/>
                              <a:cs typeface="Times New Roman"/>
                            </a:rPr>
                            <a:t>2y = -x + 5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Rectangle 4"/>
          <p:cNvSpPr/>
          <p:nvPr/>
        </p:nvSpPr>
        <p:spPr>
          <a:xfrm>
            <a:off x="1033821" y="1008259"/>
            <a:ext cx="72430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latin typeface="Times New Roman"/>
                <a:ea typeface="Calibri"/>
                <a:cs typeface="Times New Roman"/>
              </a:rPr>
              <a:t>Which equations of </a:t>
            </a:r>
            <a:r>
              <a:rPr lang="en-US" sz="1600" b="1" dirty="0" smtClean="0">
                <a:latin typeface="Times New Roman"/>
                <a:ea typeface="Calibri"/>
                <a:cs typeface="Times New Roman"/>
              </a:rPr>
              <a:t>line </a:t>
            </a:r>
            <a:r>
              <a:rPr lang="en-US" sz="1600" b="1" dirty="0">
                <a:latin typeface="Times New Roman"/>
                <a:ea typeface="Calibri"/>
                <a:cs typeface="Times New Roman"/>
              </a:rPr>
              <a:t>form the four sides of a rectangle?  Justify your answer.</a:t>
            </a:r>
            <a:endParaRPr lang="en-US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78388" y="3410748"/>
            <a:ext cx="6974957" cy="37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600" b="1" dirty="0">
                <a:latin typeface="Times New Roman"/>
                <a:ea typeface="Calibri"/>
                <a:cs typeface="Times New Roman"/>
              </a:rPr>
              <a:t>Graph the four lines which form the sides of a rectangle:</a:t>
            </a:r>
            <a:endParaRPr lang="en-US" sz="16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7" name="Picture 16" descr="half pic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550" y="3686169"/>
            <a:ext cx="3746514" cy="261521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4687626"/>
              </p:ext>
            </p:extLst>
          </p:nvPr>
        </p:nvGraphicFramePr>
        <p:xfrm>
          <a:off x="8142809" y="113506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0" name="Document" showAsIcon="1" r:id="rId6" imgW="914400" imgH="771480" progId="Word.Document.12">
                  <p:embed/>
                </p:oleObj>
              </mc:Choice>
              <mc:Fallback>
                <p:oleObj name="Document" showAsIcon="1" r:id="rId6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142809" y="113506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/>
          <p:cNvCxnSpPr>
            <a:stCxn id="17" idx="0"/>
            <a:endCxn id="17" idx="2"/>
          </p:cNvCxnSpPr>
          <p:nvPr/>
        </p:nvCxnSpPr>
        <p:spPr>
          <a:xfrm>
            <a:off x="4638807" y="3686169"/>
            <a:ext cx="0" cy="26152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7" idx="1"/>
            <a:endCxn id="17" idx="3"/>
          </p:cNvCxnSpPr>
          <p:nvPr/>
        </p:nvCxnSpPr>
        <p:spPr>
          <a:xfrm>
            <a:off x="2765550" y="4993776"/>
            <a:ext cx="374651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040372" y="3775602"/>
            <a:ext cx="1541721" cy="25151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2445488" y="1603084"/>
            <a:ext cx="1318438" cy="332042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3503221" y="4910450"/>
            <a:ext cx="1813058" cy="86302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6" name="Rounded Rectangle 55"/>
          <p:cNvSpPr/>
          <p:nvPr/>
        </p:nvSpPr>
        <p:spPr>
          <a:xfrm>
            <a:off x="5512609" y="1604196"/>
            <a:ext cx="1318438" cy="332042"/>
          </a:xfrm>
          <a:prstGeom prst="round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Arrow Connector 57"/>
          <p:cNvCxnSpPr/>
          <p:nvPr/>
        </p:nvCxnSpPr>
        <p:spPr>
          <a:xfrm flipV="1">
            <a:off x="3604437" y="3786235"/>
            <a:ext cx="1392865" cy="232723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0" name="Rounded Rectangle 59"/>
          <p:cNvSpPr/>
          <p:nvPr/>
        </p:nvSpPr>
        <p:spPr>
          <a:xfrm>
            <a:off x="5512609" y="2585935"/>
            <a:ext cx="1318438" cy="332042"/>
          </a:xfrm>
          <a:prstGeom prst="roundRect">
            <a:avLst/>
          </a:prstGeom>
          <a:noFill/>
          <a:ln w="2857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3891516" y="4029740"/>
            <a:ext cx="1818168" cy="88071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8" name="Rounded Rectangle 67"/>
          <p:cNvSpPr/>
          <p:nvPr/>
        </p:nvSpPr>
        <p:spPr>
          <a:xfrm>
            <a:off x="5517547" y="3013606"/>
            <a:ext cx="1318438" cy="332042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6437636" y="4765184"/>
            <a:ext cx="318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+mj-lt"/>
              </a:rPr>
              <a:t>x</a:t>
            </a:r>
            <a:endParaRPr lang="en-US" i="1" dirty="0"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358979" y="3527138"/>
            <a:ext cx="318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+mj-lt"/>
              </a:rPr>
              <a:t>y</a:t>
            </a:r>
            <a:endParaRPr lang="en-US" i="1" dirty="0">
              <a:latin typeface="+mj-lt"/>
            </a:endParaRPr>
          </a:p>
        </p:txBody>
      </p:sp>
      <p:sp>
        <p:nvSpPr>
          <p:cNvPr id="71" name="Footer Placeholder 70"/>
          <p:cNvSpPr>
            <a:spLocks noGrp="1"/>
          </p:cNvSpPr>
          <p:nvPr>
            <p:ph type="ftr" sz="quarter" idx="11"/>
          </p:nvPr>
        </p:nvSpPr>
        <p:spPr>
          <a:xfrm>
            <a:off x="6247911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56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6" grpId="0" animBg="1"/>
      <p:bldP spid="60" grpId="0" animBg="1"/>
      <p:bldP spid="6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ight Arrow 29"/>
          <p:cNvSpPr>
            <a:spLocks noChangeArrowheads="1"/>
          </p:cNvSpPr>
          <p:nvPr/>
        </p:nvSpPr>
        <p:spPr bwMode="auto">
          <a:xfrm>
            <a:off x="1771652" y="6113463"/>
            <a:ext cx="6651624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Right Arrow 30"/>
          <p:cNvSpPr>
            <a:spLocks noChangeArrowheads="1"/>
          </p:cNvSpPr>
          <p:nvPr/>
        </p:nvSpPr>
        <p:spPr bwMode="auto">
          <a:xfrm rot="-5400000">
            <a:off x="-2228056" y="3323431"/>
            <a:ext cx="5257800" cy="420688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03700" y="6173787"/>
            <a:ext cx="742515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CCSS</a:t>
            </a:r>
            <a:endParaRPr lang="en-US" sz="1400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1540772" y="3295894"/>
            <a:ext cx="38832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+mj-lt"/>
              </a:rPr>
              <a:t>WHOLE CLASS TASK AND DISCUSSION</a:t>
            </a:r>
            <a:endParaRPr lang="en-US" sz="1400" b="1" dirty="0">
              <a:latin typeface="+mj-lt"/>
            </a:endParaRPr>
          </a:p>
        </p:txBody>
      </p:sp>
      <p:grpSp>
        <p:nvGrpSpPr>
          <p:cNvPr id="3" name="Gruppe 124"/>
          <p:cNvGrpSpPr/>
          <p:nvPr/>
        </p:nvGrpSpPr>
        <p:grpSpPr>
          <a:xfrm>
            <a:off x="639764" y="509588"/>
            <a:ext cx="8085136" cy="5664199"/>
            <a:chOff x="3328213" y="876282"/>
            <a:chExt cx="2684378" cy="35424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Rektangel 25"/>
            <p:cNvSpPr/>
            <p:nvPr/>
          </p:nvSpPr>
          <p:spPr bwMode="auto">
            <a:xfrm>
              <a:off x="3328213" y="1078135"/>
              <a:ext cx="2684378" cy="3340603"/>
            </a:xfrm>
            <a:prstGeom prst="rect">
              <a:avLst/>
            </a:prstGeom>
            <a:gradFill rotWithShape="1">
              <a:gsLst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16200000" scaled="0"/>
            </a:gra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grpSp>
          <p:nvGrpSpPr>
            <p:cNvPr id="4" name="Gruppe 55"/>
            <p:cNvGrpSpPr/>
            <p:nvPr/>
          </p:nvGrpSpPr>
          <p:grpSpPr>
            <a:xfrm>
              <a:off x="3328213" y="876282"/>
              <a:ext cx="2676591" cy="220005"/>
              <a:chOff x="3319464" y="876282"/>
              <a:chExt cx="2703620" cy="220005"/>
            </a:xfrm>
          </p:grpSpPr>
          <p:sp>
            <p:nvSpPr>
              <p:cNvPr id="44" name="Rektangel 27"/>
              <p:cNvSpPr/>
              <p:nvPr/>
            </p:nvSpPr>
            <p:spPr bwMode="auto">
              <a:xfrm>
                <a:off x="3319464" y="876282"/>
                <a:ext cx="2703620" cy="220005"/>
              </a:xfrm>
              <a:prstGeom prst="rect">
                <a:avLst/>
              </a:prstGeom>
              <a:gradFill flip="none" rotWithShape="1">
                <a:gsLst>
                  <a:gs pos="100000">
                    <a:srgbClr val="135881"/>
                  </a:gs>
                  <a:gs pos="0">
                    <a:srgbClr val="23A7F4"/>
                  </a:gs>
                </a:gsLst>
                <a:lin ang="16200000" scaled="0"/>
                <a:tileRect/>
              </a:gradFill>
              <a:ln w="9525" cap="flat" cmpd="sng" algn="ctr">
                <a:solidFill>
                  <a:srgbClr val="208ECD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45" name="Rektangel 28"/>
              <p:cNvSpPr/>
              <p:nvPr/>
            </p:nvSpPr>
            <p:spPr bwMode="auto">
              <a:xfrm>
                <a:off x="3319464" y="962302"/>
                <a:ext cx="2703620" cy="64842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</p:grpSp>
      </p:grpSp>
      <p:sp>
        <p:nvSpPr>
          <p:cNvPr id="5" name="Rectangle 4"/>
          <p:cNvSpPr/>
          <p:nvPr/>
        </p:nvSpPr>
        <p:spPr>
          <a:xfrm>
            <a:off x="989722" y="869534"/>
            <a:ext cx="7735178" cy="2031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latin typeface="Cambria"/>
                <a:ea typeface="MS Mincho"/>
                <a:cs typeface="Times New Roman"/>
              </a:rPr>
              <a:t>Another Set of Equations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endParaRPr lang="en-US" b="1" dirty="0" smtClean="0">
              <a:latin typeface="Cambria"/>
              <a:ea typeface="MS Mincho"/>
              <a:cs typeface="Times New Roman"/>
            </a:endParaRP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latin typeface="Cambria"/>
                <a:ea typeface="MS Mincho"/>
                <a:cs typeface="Times New Roman"/>
              </a:rPr>
              <a:t>Along </a:t>
            </a:r>
            <a:r>
              <a:rPr lang="en-US" dirty="0">
                <a:latin typeface="Cambria"/>
                <a:ea typeface="MS Mincho"/>
                <a:cs typeface="Times New Roman"/>
              </a:rPr>
              <a:t>with the </a:t>
            </a:r>
            <a:r>
              <a:rPr lang="en-US" dirty="0" smtClean="0">
                <a:latin typeface="Cambria"/>
                <a:ea typeface="MS Mincho"/>
                <a:cs typeface="Times New Roman"/>
              </a:rPr>
              <a:t>instructions for </a:t>
            </a:r>
            <a:r>
              <a:rPr lang="en-US" dirty="0">
                <a:latin typeface="Cambria"/>
                <a:ea typeface="MS Mincho"/>
                <a:cs typeface="Times New Roman"/>
              </a:rPr>
              <a:t>the task </a:t>
            </a:r>
            <a:r>
              <a:rPr lang="en-US" dirty="0" smtClean="0">
                <a:latin typeface="Cambria"/>
                <a:ea typeface="MS Mincho"/>
                <a:cs typeface="Times New Roman"/>
              </a:rPr>
              <a:t>another set of equations or set of coordinates…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 smtClean="0">
                <a:latin typeface="Cambria"/>
                <a:ea typeface="MS Mincho"/>
                <a:cs typeface="Times New Roman"/>
              </a:rPr>
              <a:t>Classify the quadrilaterals with the given set of ordered pairs: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mbria"/>
                <a:ea typeface="MS Mincho"/>
                <a:cs typeface="Times New Roman"/>
              </a:rPr>
              <a:t>a</a:t>
            </a:r>
            <a:r>
              <a:rPr lang="en-US" dirty="0" smtClean="0">
                <a:latin typeface="Cambria"/>
                <a:ea typeface="MS Mincho"/>
                <a:cs typeface="Times New Roman"/>
              </a:rPr>
              <a:t>) (-5, 5), (-8, 8), (-15, 5), (-18, 18),           b)(</a:t>
            </a:r>
            <a:r>
              <a:rPr lang="en-US" dirty="0">
                <a:latin typeface="Cambria"/>
                <a:ea typeface="MS Mincho"/>
                <a:cs typeface="Times New Roman"/>
              </a:rPr>
              <a:t>2, 4), (2, 20), (22, 4), (15, 12)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dirty="0" smtClean="0">
              <a:latin typeface="Cambria"/>
              <a:ea typeface="MS Mincho"/>
              <a:cs typeface="Times New Roman"/>
            </a:endParaRPr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168093246"/>
              </p:ext>
            </p:extLst>
          </p:nvPr>
        </p:nvGraphicFramePr>
        <p:xfrm>
          <a:off x="802198" y="2695699"/>
          <a:ext cx="7899247" cy="3396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rapezoid 5"/>
          <p:cNvSpPr/>
          <p:nvPr/>
        </p:nvSpPr>
        <p:spPr>
          <a:xfrm>
            <a:off x="5133090" y="2897580"/>
            <a:ext cx="2954006" cy="2193593"/>
          </a:xfrm>
          <a:custGeom>
            <a:avLst/>
            <a:gdLst>
              <a:gd name="connsiteX0" fmla="*/ 0 w 2989632"/>
              <a:gd name="connsiteY0" fmla="*/ 2229219 h 2229219"/>
              <a:gd name="connsiteX1" fmla="*/ 557305 w 2989632"/>
              <a:gd name="connsiteY1" fmla="*/ 0 h 2229219"/>
              <a:gd name="connsiteX2" fmla="*/ 2432327 w 2989632"/>
              <a:gd name="connsiteY2" fmla="*/ 0 h 2229219"/>
              <a:gd name="connsiteX3" fmla="*/ 2989632 w 2989632"/>
              <a:gd name="connsiteY3" fmla="*/ 2229219 h 2229219"/>
              <a:gd name="connsiteX4" fmla="*/ 0 w 2989632"/>
              <a:gd name="connsiteY4" fmla="*/ 2229219 h 2229219"/>
              <a:gd name="connsiteX0" fmla="*/ 0 w 2954006"/>
              <a:gd name="connsiteY0" fmla="*/ 2205469 h 2229219"/>
              <a:gd name="connsiteX1" fmla="*/ 521679 w 2954006"/>
              <a:gd name="connsiteY1" fmla="*/ 0 h 2229219"/>
              <a:gd name="connsiteX2" fmla="*/ 2396701 w 2954006"/>
              <a:gd name="connsiteY2" fmla="*/ 0 h 2229219"/>
              <a:gd name="connsiteX3" fmla="*/ 2954006 w 2954006"/>
              <a:gd name="connsiteY3" fmla="*/ 2229219 h 2229219"/>
              <a:gd name="connsiteX4" fmla="*/ 0 w 2954006"/>
              <a:gd name="connsiteY4" fmla="*/ 2205469 h 2229219"/>
              <a:gd name="connsiteX0" fmla="*/ 0 w 2954006"/>
              <a:gd name="connsiteY0" fmla="*/ 2205469 h 2229219"/>
              <a:gd name="connsiteX1" fmla="*/ 11040 w 2954006"/>
              <a:gd name="connsiteY1" fmla="*/ 35626 h 2229219"/>
              <a:gd name="connsiteX2" fmla="*/ 2396701 w 2954006"/>
              <a:gd name="connsiteY2" fmla="*/ 0 h 2229219"/>
              <a:gd name="connsiteX3" fmla="*/ 2954006 w 2954006"/>
              <a:gd name="connsiteY3" fmla="*/ 2229219 h 2229219"/>
              <a:gd name="connsiteX4" fmla="*/ 0 w 2954006"/>
              <a:gd name="connsiteY4" fmla="*/ 2205469 h 2229219"/>
              <a:gd name="connsiteX0" fmla="*/ 0 w 2954006"/>
              <a:gd name="connsiteY0" fmla="*/ 2169843 h 2193593"/>
              <a:gd name="connsiteX1" fmla="*/ 11040 w 2954006"/>
              <a:gd name="connsiteY1" fmla="*/ 0 h 2193593"/>
              <a:gd name="connsiteX2" fmla="*/ 2111693 w 2954006"/>
              <a:gd name="connsiteY2" fmla="*/ 1353787 h 2193593"/>
              <a:gd name="connsiteX3" fmla="*/ 2954006 w 2954006"/>
              <a:gd name="connsiteY3" fmla="*/ 2193593 h 2193593"/>
              <a:gd name="connsiteX4" fmla="*/ 0 w 2954006"/>
              <a:gd name="connsiteY4" fmla="*/ 2169843 h 2193593"/>
              <a:gd name="connsiteX0" fmla="*/ 0 w 2954006"/>
              <a:gd name="connsiteY0" fmla="*/ 2169843 h 2193593"/>
              <a:gd name="connsiteX1" fmla="*/ 11040 w 2954006"/>
              <a:gd name="connsiteY1" fmla="*/ 0 h 2193593"/>
              <a:gd name="connsiteX2" fmla="*/ 2408576 w 2954006"/>
              <a:gd name="connsiteY2" fmla="*/ 1092529 h 2193593"/>
              <a:gd name="connsiteX3" fmla="*/ 2954006 w 2954006"/>
              <a:gd name="connsiteY3" fmla="*/ 2193593 h 2193593"/>
              <a:gd name="connsiteX4" fmla="*/ 0 w 2954006"/>
              <a:gd name="connsiteY4" fmla="*/ 2169843 h 2193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4006" h="2193593">
                <a:moveTo>
                  <a:pt x="0" y="2169843"/>
                </a:moveTo>
                <a:lnTo>
                  <a:pt x="11040" y="0"/>
                </a:lnTo>
                <a:lnTo>
                  <a:pt x="2408576" y="1092529"/>
                </a:lnTo>
                <a:lnTo>
                  <a:pt x="2954006" y="2193593"/>
                </a:lnTo>
                <a:lnTo>
                  <a:pt x="0" y="2169843"/>
                </a:lnTo>
                <a:close/>
              </a:path>
            </a:pathLst>
          </a:custGeom>
          <a:noFill/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09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ight Arrow 60"/>
          <p:cNvSpPr>
            <a:spLocks noChangeArrowheads="1"/>
          </p:cNvSpPr>
          <p:nvPr/>
        </p:nvSpPr>
        <p:spPr bwMode="auto">
          <a:xfrm>
            <a:off x="1858963" y="5759450"/>
            <a:ext cx="6007100" cy="481013"/>
          </a:xfrm>
          <a:prstGeom prst="rightArrow">
            <a:avLst>
              <a:gd name="adj1" fmla="val 50000"/>
              <a:gd name="adj2" fmla="val 5001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2" name="Right Arrow 61"/>
          <p:cNvSpPr>
            <a:spLocks noChangeArrowheads="1"/>
          </p:cNvSpPr>
          <p:nvPr/>
        </p:nvSpPr>
        <p:spPr bwMode="auto">
          <a:xfrm rot="-5400000">
            <a:off x="-1447006" y="3112294"/>
            <a:ext cx="4956175" cy="481013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26628" name="Group 28"/>
          <p:cNvGrpSpPr>
            <a:grpSpLocks/>
          </p:cNvGrpSpPr>
          <p:nvPr/>
        </p:nvGrpSpPr>
        <p:grpSpPr bwMode="auto">
          <a:xfrm>
            <a:off x="1868489" y="1284287"/>
            <a:ext cx="5484811" cy="4078286"/>
            <a:chOff x="1868489" y="1284288"/>
            <a:chExt cx="4510086" cy="3165475"/>
          </a:xfrm>
        </p:grpSpPr>
        <p:sp>
          <p:nvSpPr>
            <p:cNvPr id="21" name="Cube 20"/>
            <p:cNvSpPr/>
            <p:nvPr/>
          </p:nvSpPr>
          <p:spPr>
            <a:xfrm flipH="1">
              <a:off x="1868489" y="1284288"/>
              <a:ext cx="4510086" cy="3165475"/>
            </a:xfrm>
            <a:prstGeom prst="cube">
              <a:avLst>
                <a:gd name="adj" fmla="val 3192"/>
              </a:avLst>
            </a:prstGeom>
            <a:gradFill>
              <a:gsLst>
                <a:gs pos="0">
                  <a:srgbClr val="156593"/>
                </a:gs>
                <a:gs pos="100000">
                  <a:srgbClr val="208ECD"/>
                </a:gs>
                <a:gs pos="60000">
                  <a:srgbClr val="74F4FF"/>
                </a:gs>
              </a:gsLst>
              <a:lin ang="18900000" scaled="0"/>
            </a:gradFill>
            <a:ln>
              <a:solidFill>
                <a:srgbClr val="64B8B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659" name="Rektangel 13"/>
            <p:cNvSpPr>
              <a:spLocks noChangeArrowheads="1"/>
            </p:cNvSpPr>
            <p:nvPr/>
          </p:nvSpPr>
          <p:spPr bwMode="auto">
            <a:xfrm>
              <a:off x="2015994" y="1320500"/>
              <a:ext cx="4362579" cy="3081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lvl="0" indent="-342900" algn="ctr"/>
              <a:r>
                <a:rPr lang="en-US" b="1" dirty="0" smtClean="0">
                  <a:latin typeface="Cambria"/>
                  <a:ea typeface="MS Mincho"/>
                  <a:cs typeface="Times New Roman"/>
                </a:rPr>
                <a:t>More Question Prompts</a:t>
              </a:r>
            </a:p>
            <a:p>
              <a:pPr marL="342900" lvl="0" indent="-342900" algn="ctr"/>
              <a:endParaRPr lang="en-US" b="1" dirty="0" smtClean="0">
                <a:latin typeface="Cambria"/>
                <a:ea typeface="MS Mincho"/>
                <a:cs typeface="Times New Roman"/>
              </a:endParaRPr>
            </a:p>
            <a:p>
              <a:pPr marL="342900" lvl="0" indent="-342900">
                <a:buAutoNum type="arabicPeriod"/>
              </a:pPr>
              <a:r>
                <a:rPr lang="en-US" dirty="0" smtClean="0">
                  <a:latin typeface="Cambria"/>
                  <a:ea typeface="MS Mincho"/>
                  <a:cs typeface="Times New Roman"/>
                </a:rPr>
                <a:t>Graph and classify the figure (a). Justify your answer.</a:t>
              </a:r>
            </a:p>
            <a:p>
              <a:pPr marL="342900" lvl="0" indent="-342900">
                <a:buAutoNum type="arabicPeriod"/>
              </a:pPr>
              <a:r>
                <a:rPr lang="en-US" dirty="0" smtClean="0">
                  <a:latin typeface="Cambria"/>
                  <a:ea typeface="MS Mincho"/>
                  <a:cs typeface="Times New Roman"/>
                </a:rPr>
                <a:t>Graph and classify the figure (b), give the best name and check you answer for accuracy.</a:t>
              </a:r>
            </a:p>
            <a:p>
              <a:pPr marL="342900" lvl="0" indent="-342900">
                <a:buAutoNum type="arabicPeriod"/>
              </a:pPr>
              <a:r>
                <a:rPr lang="en-US" dirty="0" smtClean="0">
                  <a:latin typeface="Cambria"/>
                  <a:ea typeface="MS Mincho"/>
                  <a:cs typeface="Times New Roman"/>
                </a:rPr>
                <a:t>What methods you are going to use to justify your answers.</a:t>
              </a:r>
            </a:p>
            <a:p>
              <a:pPr marL="342900" lvl="0" indent="-342900">
                <a:buAutoNum type="arabicPeriod"/>
              </a:pPr>
              <a:r>
                <a:rPr lang="en-US" dirty="0" smtClean="0">
                  <a:latin typeface="Cambria"/>
                  <a:ea typeface="MS Mincho"/>
                  <a:cs typeface="Times New Roman"/>
                </a:rPr>
                <a:t>Now, draw a quadrilateral of your choice on the coordinate plan and label its coordinate. Also justify your answer.</a:t>
              </a:r>
            </a:p>
            <a:p>
              <a:pPr marL="342900" lvl="0" indent="-342900">
                <a:buAutoNum type="arabicPeriod"/>
              </a:pPr>
              <a:endParaRPr lang="en-US" dirty="0">
                <a:latin typeface="Cambria"/>
                <a:ea typeface="MS Mincho"/>
                <a:cs typeface="Times New Roman"/>
              </a:endParaRPr>
            </a:p>
            <a:p>
              <a:pPr lvl="0"/>
              <a:endParaRPr lang="en-US" dirty="0" smtClean="0">
                <a:latin typeface="Cambria"/>
                <a:ea typeface="MS Mincho"/>
                <a:cs typeface="Times New Roman"/>
              </a:endParaRPr>
            </a:p>
            <a:p>
              <a:pPr marL="342900" lvl="0" indent="-342900">
                <a:buAutoNum type="arabicPeriod"/>
              </a:pPr>
              <a:endParaRPr lang="en-US" dirty="0">
                <a:latin typeface="Cambria"/>
                <a:ea typeface="MS Mincho"/>
                <a:cs typeface="Times New Roman"/>
              </a:endParaRPr>
            </a:p>
          </p:txBody>
        </p:sp>
      </p:grp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1858963" y="892175"/>
            <a:ext cx="1331912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3190875" y="892175"/>
            <a:ext cx="1331913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4522788" y="892175"/>
            <a:ext cx="1331912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5854700" y="890588"/>
            <a:ext cx="1331913" cy="392112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 rot="-5400000">
            <a:off x="1008857" y="1750218"/>
            <a:ext cx="1327150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 rot="-5400000">
            <a:off x="1021557" y="3064668"/>
            <a:ext cx="1301750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7" name="Rectangle 56"/>
          <p:cNvSpPr>
            <a:spLocks noChangeArrowheads="1"/>
          </p:cNvSpPr>
          <p:nvPr/>
        </p:nvSpPr>
        <p:spPr bwMode="auto">
          <a:xfrm rot="-5400000">
            <a:off x="1017588" y="4368800"/>
            <a:ext cx="1309687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9" name="TextBox 58"/>
          <p:cNvSpPr txBox="1"/>
          <p:nvPr/>
        </p:nvSpPr>
        <p:spPr>
          <a:xfrm rot="16200000">
            <a:off x="-856455" y="3002855"/>
            <a:ext cx="37449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latin typeface="Cambria"/>
                <a:ea typeface="MS Mincho"/>
                <a:cs typeface="Times New Roman"/>
              </a:rPr>
              <a:t>WHOLE CLASS INTRO AND DISCUSSION</a:t>
            </a:r>
            <a:endParaRPr lang="en-US" sz="1400" b="1" dirty="0">
              <a:latin typeface="Cambria"/>
              <a:ea typeface="MS Mincho"/>
              <a:cs typeface="Times New Roman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778826" y="5830888"/>
            <a:ext cx="28663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latin typeface="Cambria"/>
                <a:ea typeface="MS Mincho"/>
                <a:cs typeface="Times New Roman"/>
              </a:rPr>
              <a:t>AFTER THE LESSON…</a:t>
            </a:r>
            <a:endParaRPr lang="en-US" sz="1400" b="1" dirty="0">
              <a:latin typeface="Cambria"/>
              <a:ea typeface="MS Mincho"/>
              <a:cs typeface="Times New Roman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248895" y="6495926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734820" y="476870"/>
            <a:ext cx="35759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+mj-lt"/>
              </a:rPr>
              <a:t>GUIDING QUESTIONS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851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ight Arrow 60"/>
          <p:cNvSpPr>
            <a:spLocks noChangeArrowheads="1"/>
          </p:cNvSpPr>
          <p:nvPr/>
        </p:nvSpPr>
        <p:spPr bwMode="auto">
          <a:xfrm>
            <a:off x="1858963" y="5759450"/>
            <a:ext cx="6007100" cy="481013"/>
          </a:xfrm>
          <a:prstGeom prst="rightArrow">
            <a:avLst>
              <a:gd name="adj1" fmla="val 50000"/>
              <a:gd name="adj2" fmla="val 5001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2" name="Right Arrow 61"/>
          <p:cNvSpPr>
            <a:spLocks noChangeArrowheads="1"/>
          </p:cNvSpPr>
          <p:nvPr/>
        </p:nvSpPr>
        <p:spPr bwMode="auto">
          <a:xfrm rot="-5400000">
            <a:off x="-1447006" y="3112294"/>
            <a:ext cx="4956175" cy="481013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26628" name="Group 28"/>
          <p:cNvGrpSpPr>
            <a:grpSpLocks/>
          </p:cNvGrpSpPr>
          <p:nvPr/>
        </p:nvGrpSpPr>
        <p:grpSpPr bwMode="auto">
          <a:xfrm>
            <a:off x="1868489" y="1284287"/>
            <a:ext cx="5484811" cy="4078287"/>
            <a:chOff x="1868489" y="1284288"/>
            <a:chExt cx="4510086" cy="3165475"/>
          </a:xfrm>
        </p:grpSpPr>
        <p:sp>
          <p:nvSpPr>
            <p:cNvPr id="21" name="Cube 20"/>
            <p:cNvSpPr/>
            <p:nvPr/>
          </p:nvSpPr>
          <p:spPr>
            <a:xfrm flipH="1">
              <a:off x="1868489" y="1284288"/>
              <a:ext cx="4510086" cy="3165475"/>
            </a:xfrm>
            <a:prstGeom prst="cube">
              <a:avLst>
                <a:gd name="adj" fmla="val 3192"/>
              </a:avLst>
            </a:prstGeom>
            <a:gradFill>
              <a:gsLst>
                <a:gs pos="0">
                  <a:srgbClr val="156593"/>
                </a:gs>
                <a:gs pos="100000">
                  <a:srgbClr val="208ECD"/>
                </a:gs>
                <a:gs pos="60000">
                  <a:srgbClr val="74F4FF"/>
                </a:gs>
              </a:gsLst>
              <a:lin ang="18900000" scaled="0"/>
            </a:gradFill>
            <a:ln>
              <a:solidFill>
                <a:srgbClr val="64B8B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659" name="Rektangel 13"/>
            <p:cNvSpPr>
              <a:spLocks noChangeArrowheads="1"/>
            </p:cNvSpPr>
            <p:nvPr/>
          </p:nvSpPr>
          <p:spPr bwMode="auto">
            <a:xfrm>
              <a:off x="2015996" y="1440484"/>
              <a:ext cx="4225515" cy="24366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lvl="0" indent="-342900" algn="ctr"/>
              <a:endParaRPr lang="en-US" b="1" dirty="0" smtClean="0">
                <a:latin typeface="Cambria"/>
                <a:ea typeface="MS Mincho"/>
                <a:cs typeface="Times New Roman"/>
              </a:endParaRPr>
            </a:p>
            <a:p>
              <a:pPr marL="342900" lvl="0" indent="-342900">
                <a:buFont typeface="Wingdings" panose="05000000000000000000" pitchFamily="2" charset="2"/>
                <a:buChar char="§"/>
              </a:pPr>
              <a:r>
                <a:rPr lang="en-US" dirty="0" smtClean="0">
                  <a:latin typeface="Cambria"/>
                  <a:ea typeface="MS Mincho"/>
                  <a:cs typeface="Times New Roman"/>
                </a:rPr>
                <a:t>Teacher summarizes common issues noted from the responses </a:t>
              </a:r>
            </a:p>
            <a:p>
              <a:pPr marL="342900" lvl="0" indent="-342900">
                <a:buFont typeface="Wingdings" panose="05000000000000000000" pitchFamily="2" charset="2"/>
                <a:buChar char="§"/>
              </a:pPr>
              <a:r>
                <a:rPr lang="en-US" dirty="0" smtClean="0">
                  <a:latin typeface="Cambria"/>
                  <a:ea typeface="MS Mincho"/>
                  <a:cs typeface="Times New Roman"/>
                </a:rPr>
                <a:t>Teacher </a:t>
              </a:r>
              <a:r>
                <a:rPr lang="en-US" dirty="0">
                  <a:latin typeface="Cambria"/>
                  <a:ea typeface="MS Mincho"/>
                  <a:cs typeface="Times New Roman"/>
                </a:rPr>
                <a:t>creates a series of questions along with prompts to help students to make further progress</a:t>
              </a:r>
            </a:p>
            <a:p>
              <a:pPr marL="342900" lvl="0" indent="-342900">
                <a:buFont typeface="Wingdings" panose="05000000000000000000" pitchFamily="2" charset="2"/>
                <a:buChar char="§"/>
              </a:pPr>
              <a:r>
                <a:rPr lang="en-US" dirty="0">
                  <a:latin typeface="Cambria"/>
                  <a:ea typeface="MS Mincho"/>
                  <a:cs typeface="Times New Roman"/>
                </a:rPr>
                <a:t>Teacher will select a few questions </a:t>
              </a:r>
              <a:r>
                <a:rPr lang="en-US" dirty="0" smtClean="0">
                  <a:latin typeface="Cambria"/>
                  <a:ea typeface="MS Mincho"/>
                  <a:cs typeface="Times New Roman"/>
                </a:rPr>
                <a:t>and </a:t>
              </a:r>
              <a:r>
                <a:rPr lang="en-US" dirty="0">
                  <a:latin typeface="Cambria"/>
                  <a:ea typeface="MS Mincho"/>
                  <a:cs typeface="Times New Roman"/>
                </a:rPr>
                <a:t>write them on the </a:t>
              </a:r>
              <a:r>
                <a:rPr lang="en-US" dirty="0" smtClean="0">
                  <a:latin typeface="Cambria"/>
                  <a:ea typeface="MS Mincho"/>
                  <a:cs typeface="Times New Roman"/>
                </a:rPr>
                <a:t>board-discuss </a:t>
              </a:r>
              <a:r>
                <a:rPr lang="en-US" dirty="0">
                  <a:latin typeface="Cambria"/>
                  <a:ea typeface="MS Mincho"/>
                  <a:cs typeface="Times New Roman"/>
                </a:rPr>
                <a:t>those questions</a:t>
              </a:r>
            </a:p>
            <a:p>
              <a:pPr marL="342900" lvl="0" indent="-342900">
                <a:buFont typeface="Wingdings" panose="05000000000000000000" pitchFamily="2" charset="2"/>
                <a:buChar char="§"/>
              </a:pPr>
              <a:r>
                <a:rPr lang="en-US" dirty="0">
                  <a:latin typeface="Cambria"/>
                  <a:ea typeface="MS Mincho"/>
                  <a:cs typeface="Times New Roman"/>
                </a:rPr>
                <a:t>Students individually review their own solutions in light of the questions raised by the teacher</a:t>
              </a:r>
            </a:p>
          </p:txBody>
        </p:sp>
      </p:grp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1858963" y="892175"/>
            <a:ext cx="1331912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3190875" y="892175"/>
            <a:ext cx="1331913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4522788" y="892175"/>
            <a:ext cx="1331912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5854700" y="890588"/>
            <a:ext cx="1331913" cy="392112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 rot="-5400000">
            <a:off x="1008857" y="1750218"/>
            <a:ext cx="1327150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 rot="-5400000">
            <a:off x="1021557" y="3064668"/>
            <a:ext cx="1301750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7" name="Rectangle 56"/>
          <p:cNvSpPr>
            <a:spLocks noChangeArrowheads="1"/>
          </p:cNvSpPr>
          <p:nvPr/>
        </p:nvSpPr>
        <p:spPr bwMode="auto">
          <a:xfrm rot="-5400000">
            <a:off x="1017588" y="4368800"/>
            <a:ext cx="1309687" cy="392113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39999">
                <a:srgbClr val="A6A6A6"/>
              </a:gs>
              <a:gs pos="100000">
                <a:srgbClr val="404040"/>
              </a:gs>
            </a:gsLst>
            <a:lin ang="21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59" name="TextBox 58"/>
          <p:cNvSpPr txBox="1"/>
          <p:nvPr/>
        </p:nvSpPr>
        <p:spPr>
          <a:xfrm rot="16200000">
            <a:off x="-455611" y="3403698"/>
            <a:ext cx="29432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latin typeface="Cambria"/>
                <a:ea typeface="MS Mincho"/>
                <a:cs typeface="Times New Roman"/>
              </a:rPr>
              <a:t>WHOLE CLASS DISCUSSION</a:t>
            </a:r>
            <a:endParaRPr lang="en-US" sz="1400" b="1" dirty="0">
              <a:latin typeface="Cambria"/>
              <a:ea typeface="MS Mincho"/>
              <a:cs typeface="Times New Roman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778826" y="5830888"/>
            <a:ext cx="28663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latin typeface="Cambria"/>
                <a:ea typeface="MS Mincho"/>
                <a:cs typeface="Times New Roman"/>
              </a:rPr>
              <a:t>AFTER THE LESSON…</a:t>
            </a:r>
            <a:endParaRPr lang="en-US" sz="1400" b="1" dirty="0">
              <a:latin typeface="Cambria"/>
              <a:ea typeface="MS Mincho"/>
              <a:cs typeface="Times New Roman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248895" y="6495926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734820" y="476870"/>
            <a:ext cx="35759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+mj-lt"/>
              </a:rPr>
              <a:t>GUIDING QUESTIONS</a:t>
            </a:r>
            <a:endParaRPr lang="en-US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0335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ight Arrow 29"/>
          <p:cNvSpPr>
            <a:spLocks noChangeArrowheads="1"/>
          </p:cNvSpPr>
          <p:nvPr/>
        </p:nvSpPr>
        <p:spPr bwMode="auto">
          <a:xfrm>
            <a:off x="1771652" y="6127050"/>
            <a:ext cx="6651624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Right Arrow 30"/>
          <p:cNvSpPr>
            <a:spLocks noChangeArrowheads="1"/>
          </p:cNvSpPr>
          <p:nvPr/>
        </p:nvSpPr>
        <p:spPr bwMode="auto">
          <a:xfrm rot="-5400000">
            <a:off x="-1189831" y="3323431"/>
            <a:ext cx="5257800" cy="420688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01781" y="6183405"/>
            <a:ext cx="744434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CCSS</a:t>
            </a:r>
            <a:endParaRPr lang="en-US" sz="1400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926685" y="3625662"/>
            <a:ext cx="4695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b="1" dirty="0" smtClean="0">
                <a:latin typeface="+mn-lt"/>
                <a:ea typeface="ＭＳ Ｐゴシック" charset="-128"/>
                <a:cs typeface="ＭＳ Ｐゴシック" charset="-128"/>
              </a:rPr>
              <a:t>FORMATIVE/SUMMATIVE ASSESSMENT</a:t>
            </a:r>
            <a:endParaRPr lang="en-US" sz="1400" b="1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4" name="Gruppe 55"/>
          <p:cNvGrpSpPr/>
          <p:nvPr/>
        </p:nvGrpSpPr>
        <p:grpSpPr>
          <a:xfrm>
            <a:off x="1592957" y="1315545"/>
            <a:ext cx="6706517" cy="297976"/>
            <a:chOff x="3319464" y="876282"/>
            <a:chExt cx="2703620" cy="220005"/>
          </a:xfrm>
        </p:grpSpPr>
        <p:sp>
          <p:nvSpPr>
            <p:cNvPr id="44" name="Rektangel 27"/>
            <p:cNvSpPr/>
            <p:nvPr/>
          </p:nvSpPr>
          <p:spPr bwMode="auto">
            <a:xfrm>
              <a:off x="3319464" y="876282"/>
              <a:ext cx="2703620" cy="220005"/>
            </a:xfrm>
            <a:prstGeom prst="rect">
              <a:avLst/>
            </a:prstGeom>
            <a:gradFill flip="none" rotWithShape="1">
              <a:gsLst>
                <a:gs pos="100000">
                  <a:srgbClr val="135881"/>
                </a:gs>
                <a:gs pos="0">
                  <a:srgbClr val="23A7F4"/>
                </a:gs>
              </a:gsLst>
              <a:lin ang="16200000" scaled="0"/>
              <a:tileRect/>
            </a:gradFill>
            <a:ln w="9525" cap="flat" cmpd="sng" algn="ctr">
              <a:solidFill>
                <a:srgbClr val="208ECD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Rektangel 28"/>
            <p:cNvSpPr/>
            <p:nvPr/>
          </p:nvSpPr>
          <p:spPr bwMode="auto">
            <a:xfrm>
              <a:off x="3319464" y="962302"/>
              <a:ext cx="2703620" cy="64842"/>
            </a:xfrm>
            <a:prstGeom prst="rect">
              <a:avLst/>
            </a:prstGeom>
            <a:gradFill rotWithShape="1">
              <a:gsLst>
                <a:gs pos="100000">
                  <a:srgbClr val="FFFCF9">
                    <a:alpha val="79000"/>
                  </a:srgbClr>
                </a:gs>
                <a:gs pos="0">
                  <a:srgbClr val="E6E6E6">
                    <a:tint val="50000"/>
                    <a:shade val="100000"/>
                    <a:satMod val="350000"/>
                    <a:alpha val="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1592957" y="1613521"/>
            <a:ext cx="6706517" cy="454915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7C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01688">
              <a:spcBef>
                <a:spcPct val="20000"/>
              </a:spcBef>
            </a:pPr>
            <a:endParaRPr lang="en-US" b="1" noProof="1" smtClean="0">
              <a:solidFill>
                <a:schemeClr val="tx1"/>
              </a:solidFill>
              <a:cs typeface="Arial" charset="0"/>
            </a:endParaRPr>
          </a:p>
          <a:p>
            <a:pPr algn="ctr" defTabSz="801688">
              <a:spcBef>
                <a:spcPct val="20000"/>
              </a:spcBef>
            </a:pPr>
            <a:r>
              <a:rPr lang="en-US" b="1" noProof="1" smtClean="0">
                <a:solidFill>
                  <a:schemeClr val="tx1"/>
                </a:solidFill>
                <a:cs typeface="Arial" charset="0"/>
              </a:rPr>
              <a:t>Common Core Lesson Design</a:t>
            </a:r>
          </a:p>
          <a:p>
            <a:pPr algn="ctr" defTabSz="801688">
              <a:spcBef>
                <a:spcPct val="20000"/>
              </a:spcBef>
            </a:pPr>
            <a:endParaRPr lang="en-US" b="1" noProof="1">
              <a:solidFill>
                <a:schemeClr val="tx1"/>
              </a:solidFill>
              <a:cs typeface="Arial" charset="0"/>
            </a:endParaRPr>
          </a:p>
          <a:p>
            <a:pPr defTabSz="801688">
              <a:spcBef>
                <a:spcPct val="20000"/>
              </a:spcBef>
            </a:pPr>
            <a:endParaRPr lang="en-US" b="1" noProof="1">
              <a:solidFill>
                <a:schemeClr val="tx1"/>
              </a:solidFill>
              <a:cs typeface="Arial" charset="0"/>
            </a:endParaRPr>
          </a:p>
          <a:p>
            <a:pPr algn="ctr" defTabSz="801688">
              <a:spcBef>
                <a:spcPct val="20000"/>
              </a:spcBef>
            </a:pPr>
            <a:r>
              <a:rPr lang="en-US" b="1" noProof="1">
                <a:solidFill>
                  <a:schemeClr val="tx1"/>
                </a:solidFill>
                <a:cs typeface="Arial" charset="0"/>
              </a:rPr>
              <a:t>Assessment Design</a:t>
            </a:r>
          </a:p>
          <a:p>
            <a:pPr defTabSz="801688">
              <a:spcBef>
                <a:spcPct val="20000"/>
              </a:spcBef>
            </a:pPr>
            <a:endParaRPr lang="en-US" b="1" noProof="1">
              <a:solidFill>
                <a:schemeClr val="tx1"/>
              </a:solidFill>
              <a:cs typeface="Arial" charset="0"/>
            </a:endParaRPr>
          </a:p>
          <a:p>
            <a:pPr marL="285750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>
                <a:solidFill>
                  <a:schemeClr val="tx1"/>
                </a:solidFill>
                <a:cs typeface="Arial" charset="0"/>
              </a:rPr>
              <a:t>Assesses each learning target component</a:t>
            </a:r>
          </a:p>
          <a:p>
            <a:pPr marL="285750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>
                <a:solidFill>
                  <a:schemeClr val="tx1"/>
                </a:solidFill>
                <a:cs typeface="Arial" charset="0"/>
              </a:rPr>
              <a:t>Creates a bridge to the essential question</a:t>
            </a:r>
          </a:p>
          <a:p>
            <a:pPr marL="285750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>
                <a:solidFill>
                  <a:schemeClr val="tx1"/>
                </a:solidFill>
                <a:cs typeface="Arial" charset="0"/>
              </a:rPr>
              <a:t>Task requires use of skills and knowledge at a level of rigor and complexity defined by </a:t>
            </a: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learning targets and essential questions</a:t>
            </a:r>
            <a:endParaRPr lang="en-US" noProof="1">
              <a:solidFill>
                <a:schemeClr val="tx1"/>
              </a:solidFill>
              <a:cs typeface="Arial" charset="0"/>
            </a:endParaRPr>
          </a:p>
          <a:p>
            <a:pPr defTabSz="801688">
              <a:spcBef>
                <a:spcPct val="20000"/>
              </a:spcBef>
            </a:pPr>
            <a:endParaRPr lang="en-US" b="1" noProof="1">
              <a:solidFill>
                <a:schemeClr val="tx1"/>
              </a:solidFill>
              <a:cs typeface="Arial" charset="0"/>
            </a:endParaRPr>
          </a:p>
          <a:p>
            <a:pPr algn="ctr" defTabSz="801688">
              <a:spcBef>
                <a:spcPct val="20000"/>
              </a:spcBef>
            </a:pPr>
            <a:r>
              <a:rPr lang="en-US" b="1" noProof="1">
                <a:solidFill>
                  <a:schemeClr val="tx1"/>
                </a:solidFill>
                <a:cs typeface="Arial" charset="0"/>
              </a:rPr>
              <a:t>Assessment Rubric</a:t>
            </a:r>
          </a:p>
          <a:p>
            <a:pPr defTabSz="801688">
              <a:spcBef>
                <a:spcPct val="20000"/>
              </a:spcBef>
            </a:pPr>
            <a:endParaRPr lang="en-US" b="1" noProof="1">
              <a:solidFill>
                <a:schemeClr val="tx1"/>
              </a:solidFill>
              <a:cs typeface="Arial" charset="0"/>
            </a:endParaRPr>
          </a:p>
          <a:p>
            <a:pPr marL="285750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>
                <a:solidFill>
                  <a:schemeClr val="tx1"/>
                </a:solidFill>
                <a:cs typeface="Arial" charset="0"/>
              </a:rPr>
              <a:t>Assesses student mastery of skills and concepts at the level of rigor and complexity  defined by the learning target</a:t>
            </a:r>
          </a:p>
          <a:p>
            <a:pPr marL="285750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>
                <a:solidFill>
                  <a:schemeClr val="tx1"/>
                </a:solidFill>
                <a:cs typeface="Arial" charset="0"/>
              </a:rPr>
              <a:t>References claims associated with integrating information, supporting conjectures and justifying with text evidence</a:t>
            </a:r>
          </a:p>
          <a:p>
            <a:pPr defTabSz="801688">
              <a:spcBef>
                <a:spcPct val="20000"/>
              </a:spcBef>
            </a:pPr>
            <a:endParaRPr lang="en-US" b="1" noProof="1" smtClean="0">
              <a:solidFill>
                <a:schemeClr val="tx1"/>
              </a:solidFill>
              <a:cs typeface="Arial" charset="0"/>
            </a:endParaRPr>
          </a:p>
          <a:p>
            <a:pPr algn="ctr" defTabSz="801688">
              <a:spcBef>
                <a:spcPct val="20000"/>
              </a:spcBef>
            </a:pPr>
            <a:endParaRPr lang="en-US" b="1" noProof="1">
              <a:solidFill>
                <a:schemeClr val="tx1"/>
              </a:solidFill>
              <a:cs typeface="Arial" charset="0"/>
            </a:endParaRPr>
          </a:p>
          <a:p>
            <a:pPr marL="285750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US" noProof="1" smtClean="0">
              <a:solidFill>
                <a:schemeClr val="tx1"/>
              </a:solidFill>
              <a:cs typeface="Arial" charset="0"/>
            </a:endParaRP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US" noProof="1">
              <a:solidFill>
                <a:prstClr val="black"/>
              </a:solidFill>
              <a:cs typeface="Arial" charset="0"/>
            </a:endParaRPr>
          </a:p>
          <a:p>
            <a:pPr defTabSz="801688">
              <a:spcBef>
                <a:spcPct val="20000"/>
              </a:spcBef>
            </a:pPr>
            <a:endParaRPr lang="en-US" noProof="1" smtClean="0">
              <a:solidFill>
                <a:schemeClr val="tx1"/>
              </a:solidFill>
              <a:cs typeface="Arial" charset="0"/>
            </a:endParaRPr>
          </a:p>
          <a:p>
            <a:pPr defTabSz="801688">
              <a:spcBef>
                <a:spcPct val="20000"/>
              </a:spcBef>
            </a:pPr>
            <a:endParaRPr lang="en-US" noProof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248400" y="6507802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24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ight Arrow 29"/>
          <p:cNvSpPr>
            <a:spLocks noChangeArrowheads="1"/>
          </p:cNvSpPr>
          <p:nvPr/>
        </p:nvSpPr>
        <p:spPr bwMode="auto">
          <a:xfrm>
            <a:off x="1771652" y="6127050"/>
            <a:ext cx="6651624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Right Arrow 30"/>
          <p:cNvSpPr>
            <a:spLocks noChangeArrowheads="1"/>
          </p:cNvSpPr>
          <p:nvPr/>
        </p:nvSpPr>
        <p:spPr bwMode="auto">
          <a:xfrm rot="-5400000">
            <a:off x="-1189831" y="3323431"/>
            <a:ext cx="5257800" cy="420688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86350" y="6162675"/>
            <a:ext cx="17653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CCSS</a:t>
            </a:r>
            <a:endParaRPr lang="en-US" sz="1400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25214" y="3599406"/>
            <a:ext cx="28920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 smtClean="0">
                <a:latin typeface="+mn-lt"/>
                <a:ea typeface="ＭＳ Ｐゴシック" charset="-128"/>
                <a:cs typeface="ＭＳ Ｐゴシック" charset="-128"/>
              </a:rPr>
              <a:t>MATHEMATICS STANDARDS</a:t>
            </a:r>
            <a:endParaRPr lang="en-US" sz="1400" b="1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4" name="Gruppe 55"/>
          <p:cNvGrpSpPr/>
          <p:nvPr/>
        </p:nvGrpSpPr>
        <p:grpSpPr>
          <a:xfrm>
            <a:off x="1592957" y="1315545"/>
            <a:ext cx="6706517" cy="297976"/>
            <a:chOff x="3319464" y="876282"/>
            <a:chExt cx="2703620" cy="220005"/>
          </a:xfrm>
        </p:grpSpPr>
        <p:sp>
          <p:nvSpPr>
            <p:cNvPr id="44" name="Rektangel 27"/>
            <p:cNvSpPr/>
            <p:nvPr/>
          </p:nvSpPr>
          <p:spPr bwMode="auto">
            <a:xfrm>
              <a:off x="3319464" y="876282"/>
              <a:ext cx="2703620" cy="220005"/>
            </a:xfrm>
            <a:prstGeom prst="rect">
              <a:avLst/>
            </a:prstGeom>
            <a:gradFill flip="none" rotWithShape="1">
              <a:gsLst>
                <a:gs pos="100000">
                  <a:srgbClr val="135881"/>
                </a:gs>
                <a:gs pos="0">
                  <a:srgbClr val="23A7F4"/>
                </a:gs>
              </a:gsLst>
              <a:lin ang="16200000" scaled="0"/>
              <a:tileRect/>
            </a:gradFill>
            <a:ln w="9525" cap="flat" cmpd="sng" algn="ctr">
              <a:solidFill>
                <a:srgbClr val="208ECD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Rektangel 28"/>
            <p:cNvSpPr/>
            <p:nvPr/>
          </p:nvSpPr>
          <p:spPr bwMode="auto">
            <a:xfrm>
              <a:off x="3319464" y="962302"/>
              <a:ext cx="2703620" cy="64842"/>
            </a:xfrm>
            <a:prstGeom prst="rect">
              <a:avLst/>
            </a:prstGeom>
            <a:gradFill rotWithShape="1">
              <a:gsLst>
                <a:gs pos="100000">
                  <a:srgbClr val="FFFCF9">
                    <a:alpha val="79000"/>
                  </a:srgbClr>
                </a:gs>
                <a:gs pos="0">
                  <a:srgbClr val="E6E6E6">
                    <a:tint val="50000"/>
                    <a:shade val="100000"/>
                    <a:satMod val="350000"/>
                    <a:alpha val="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1592957" y="1613521"/>
            <a:ext cx="6706517" cy="4549154"/>
          </a:xfrm>
          <a:prstGeom prst="rect">
            <a:avLst/>
          </a:prstGeom>
          <a:gradFill>
            <a:gsLst>
              <a:gs pos="0">
                <a:srgbClr val="007C82"/>
              </a:gs>
              <a:gs pos="100000">
                <a:srgbClr val="00BEBC"/>
              </a:gs>
              <a:gs pos="60000">
                <a:srgbClr val="00FFFC"/>
              </a:gs>
            </a:gsLst>
            <a:lin ang="12900000" scaled="0"/>
          </a:gradFill>
          <a:ln>
            <a:solidFill>
              <a:srgbClr val="007C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01688">
              <a:spcBef>
                <a:spcPct val="20000"/>
              </a:spcBef>
            </a:pPr>
            <a:endParaRPr lang="en-US" b="1" noProof="1" smtClean="0">
              <a:solidFill>
                <a:schemeClr val="tx1"/>
              </a:solidFill>
              <a:cs typeface="Arial" charset="0"/>
            </a:endParaRPr>
          </a:p>
          <a:p>
            <a:pPr algn="ctr" defTabSz="801688">
              <a:spcBef>
                <a:spcPct val="20000"/>
              </a:spcBef>
            </a:pPr>
            <a:r>
              <a:rPr lang="en-US" b="1" noProof="1" smtClean="0">
                <a:solidFill>
                  <a:schemeClr val="tx1"/>
                </a:solidFill>
                <a:cs typeface="Arial" charset="0"/>
              </a:rPr>
              <a:t>CATEGORY</a:t>
            </a:r>
          </a:p>
          <a:p>
            <a:pPr algn="ctr" defTabSz="801688">
              <a:spcBef>
                <a:spcPct val="20000"/>
              </a:spcBef>
            </a:pPr>
            <a:r>
              <a:rPr lang="en-US" b="1" noProof="1" smtClean="0">
                <a:solidFill>
                  <a:schemeClr val="tx1"/>
                </a:solidFill>
                <a:cs typeface="Arial" charset="0"/>
              </a:rPr>
              <a:t>Expressing Geometric Properties with Equations</a:t>
            </a:r>
            <a:endParaRPr lang="en-US" noProof="1">
              <a:solidFill>
                <a:schemeClr val="tx1"/>
              </a:solidFill>
              <a:cs typeface="Arial" charset="0"/>
            </a:endParaRPr>
          </a:p>
          <a:p>
            <a:pPr algn="ctr" defTabSz="801688">
              <a:spcBef>
                <a:spcPct val="20000"/>
              </a:spcBef>
            </a:pPr>
            <a:r>
              <a:rPr lang="en-US" b="1" noProof="1" smtClean="0">
                <a:solidFill>
                  <a:schemeClr val="tx1"/>
                </a:solidFill>
                <a:cs typeface="Arial" charset="0"/>
              </a:rPr>
              <a:t>DOMAIN</a:t>
            </a:r>
            <a:endParaRPr lang="en-US" b="1" noProof="1">
              <a:solidFill>
                <a:schemeClr val="tx1"/>
              </a:solidFill>
              <a:cs typeface="Arial" charset="0"/>
            </a:endParaRPr>
          </a:p>
          <a:p>
            <a:pPr algn="ctr" defTabSz="801688">
              <a:spcBef>
                <a:spcPct val="20000"/>
              </a:spcBef>
            </a:pPr>
            <a:r>
              <a:rPr lang="en-US" b="1" noProof="1" smtClean="0">
                <a:solidFill>
                  <a:schemeClr val="tx1"/>
                </a:solidFill>
                <a:cs typeface="Arial" charset="0"/>
              </a:rPr>
              <a:t>G-GPE:  </a:t>
            </a: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Use </a:t>
            </a:r>
            <a:r>
              <a:rPr lang="en-US" noProof="1">
                <a:solidFill>
                  <a:schemeClr val="tx1"/>
                </a:solidFill>
                <a:cs typeface="Arial" charset="0"/>
              </a:rPr>
              <a:t>coordinates to prove simple geometric theorems </a:t>
            </a: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algebraically</a:t>
            </a:r>
            <a:endParaRPr lang="en-US" noProof="1">
              <a:solidFill>
                <a:schemeClr val="tx1"/>
              </a:solidFill>
              <a:cs typeface="Arial" charset="0"/>
            </a:endParaRPr>
          </a:p>
          <a:p>
            <a:pPr algn="ctr" defTabSz="801688">
              <a:spcBef>
                <a:spcPct val="20000"/>
              </a:spcBef>
            </a:pPr>
            <a:r>
              <a:rPr lang="en-US" b="1" noProof="1" smtClean="0">
                <a:solidFill>
                  <a:schemeClr val="tx1"/>
                </a:solidFill>
                <a:cs typeface="Arial" charset="0"/>
              </a:rPr>
              <a:t>CLUSTERS</a:t>
            </a:r>
          </a:p>
          <a:p>
            <a:pPr algn="ctr" defTabSz="801688">
              <a:spcBef>
                <a:spcPct val="20000"/>
              </a:spcBef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Prove the slope criteria for parallel and perpendicular lines and use them to solve geometric problems</a:t>
            </a:r>
          </a:p>
          <a:p>
            <a:pPr algn="ctr" defTabSz="801688">
              <a:spcBef>
                <a:spcPct val="20000"/>
              </a:spcBef>
            </a:pPr>
            <a:endParaRPr lang="en-US" noProof="1">
              <a:solidFill>
                <a:schemeClr val="tx1"/>
              </a:solidFill>
              <a:cs typeface="Arial" charset="0"/>
            </a:endParaRPr>
          </a:p>
          <a:p>
            <a:pPr lvl="0" algn="ctr" defTabSz="801688">
              <a:spcBef>
                <a:spcPct val="20000"/>
              </a:spcBef>
            </a:pPr>
            <a:r>
              <a:rPr lang="en-US" b="1" noProof="1">
                <a:solidFill>
                  <a:prstClr val="black"/>
                </a:solidFill>
                <a:cs typeface="Arial" charset="0"/>
              </a:rPr>
              <a:t>ADDITIONAL STANDARD </a:t>
            </a:r>
            <a:r>
              <a:rPr lang="en-US" b="1" noProof="1" smtClean="0">
                <a:solidFill>
                  <a:prstClr val="black"/>
                </a:solidFill>
                <a:cs typeface="Arial" charset="0"/>
              </a:rPr>
              <a:t>COVERED</a:t>
            </a:r>
          </a:p>
          <a:p>
            <a:pPr lvl="0" algn="ctr" defTabSz="801688">
              <a:spcBef>
                <a:spcPct val="20000"/>
              </a:spcBef>
            </a:pPr>
            <a:r>
              <a:rPr lang="en-US" b="1" noProof="1" smtClean="0">
                <a:solidFill>
                  <a:prstClr val="black"/>
                </a:solidFill>
                <a:cs typeface="Arial" charset="0"/>
              </a:rPr>
              <a:t>Interpreting Functions</a:t>
            </a:r>
            <a:endParaRPr lang="en-US" b="1" noProof="1">
              <a:solidFill>
                <a:prstClr val="black"/>
              </a:solidFill>
              <a:cs typeface="Arial" charset="0"/>
            </a:endParaRPr>
          </a:p>
          <a:p>
            <a:pPr lvl="0" algn="ctr" defTabSz="801688">
              <a:spcBef>
                <a:spcPct val="20000"/>
              </a:spcBef>
            </a:pPr>
            <a:r>
              <a:rPr lang="en-US" b="1" noProof="1">
                <a:solidFill>
                  <a:prstClr val="black"/>
                </a:solidFill>
                <a:cs typeface="Arial" charset="0"/>
              </a:rPr>
              <a:t>F-IF: </a:t>
            </a:r>
            <a:r>
              <a:rPr lang="en-US" noProof="1">
                <a:solidFill>
                  <a:prstClr val="black"/>
                </a:solidFill>
                <a:cs typeface="Arial" charset="0"/>
              </a:rPr>
              <a:t>Analyze functions using different representations</a:t>
            </a:r>
          </a:p>
          <a:p>
            <a:pPr defTabSz="801688">
              <a:spcBef>
                <a:spcPct val="20000"/>
              </a:spcBef>
            </a:pPr>
            <a:endParaRPr lang="en-US" noProof="1" smtClean="0">
              <a:solidFill>
                <a:schemeClr val="tx1"/>
              </a:solidFill>
              <a:cs typeface="Arial" charset="0"/>
            </a:endParaRPr>
          </a:p>
          <a:p>
            <a:pPr defTabSz="801688">
              <a:spcBef>
                <a:spcPct val="20000"/>
              </a:spcBef>
            </a:pPr>
            <a:endParaRPr lang="en-US" noProof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248400" y="6507802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317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ight Arrow 29"/>
          <p:cNvSpPr>
            <a:spLocks noChangeArrowheads="1"/>
          </p:cNvSpPr>
          <p:nvPr/>
        </p:nvSpPr>
        <p:spPr bwMode="auto">
          <a:xfrm>
            <a:off x="844811" y="6113462"/>
            <a:ext cx="6651624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Right Arrow 30"/>
          <p:cNvSpPr>
            <a:spLocks noChangeArrowheads="1"/>
          </p:cNvSpPr>
          <p:nvPr/>
        </p:nvSpPr>
        <p:spPr bwMode="auto">
          <a:xfrm rot="-5400000">
            <a:off x="-1937977" y="3275865"/>
            <a:ext cx="5257800" cy="420688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60158" y="6173787"/>
            <a:ext cx="42955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Making Connection-Algebra, Geometry and Real Life</a:t>
            </a:r>
            <a:endParaRPr lang="en-US" sz="1400" b="1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719183" y="3550929"/>
            <a:ext cx="28202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+mj-lt"/>
              </a:rPr>
              <a:t>Individual Project</a:t>
            </a:r>
            <a:endParaRPr lang="en-US" sz="1400" b="1" dirty="0">
              <a:latin typeface="+mj-lt"/>
            </a:endParaRPr>
          </a:p>
        </p:txBody>
      </p:sp>
      <p:grpSp>
        <p:nvGrpSpPr>
          <p:cNvPr id="3" name="Gruppe 124"/>
          <p:cNvGrpSpPr/>
          <p:nvPr/>
        </p:nvGrpSpPr>
        <p:grpSpPr>
          <a:xfrm>
            <a:off x="901267" y="1242836"/>
            <a:ext cx="6726028" cy="4797919"/>
            <a:chOff x="3328213" y="876282"/>
            <a:chExt cx="2684378" cy="35424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Rektangel 25"/>
            <p:cNvSpPr/>
            <p:nvPr/>
          </p:nvSpPr>
          <p:spPr bwMode="auto">
            <a:xfrm>
              <a:off x="3328213" y="1078135"/>
              <a:ext cx="2684378" cy="3340603"/>
            </a:xfrm>
            <a:prstGeom prst="rect">
              <a:avLst/>
            </a:prstGeom>
            <a:gradFill rotWithShape="1">
              <a:gsLst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16200000" scaled="0"/>
            </a:gradFill>
            <a:ln w="952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grpSp>
          <p:nvGrpSpPr>
            <p:cNvPr id="4" name="Gruppe 55"/>
            <p:cNvGrpSpPr/>
            <p:nvPr/>
          </p:nvGrpSpPr>
          <p:grpSpPr>
            <a:xfrm>
              <a:off x="3328213" y="876282"/>
              <a:ext cx="2676591" cy="220005"/>
              <a:chOff x="3319464" y="876282"/>
              <a:chExt cx="2703620" cy="220005"/>
            </a:xfrm>
          </p:grpSpPr>
          <p:sp>
            <p:nvSpPr>
              <p:cNvPr id="44" name="Rektangel 27"/>
              <p:cNvSpPr/>
              <p:nvPr/>
            </p:nvSpPr>
            <p:spPr bwMode="auto">
              <a:xfrm>
                <a:off x="3319464" y="876282"/>
                <a:ext cx="2703620" cy="220005"/>
              </a:xfrm>
              <a:prstGeom prst="rect">
                <a:avLst/>
              </a:prstGeom>
              <a:gradFill flip="none" rotWithShape="1">
                <a:gsLst>
                  <a:gs pos="100000">
                    <a:srgbClr val="135881"/>
                  </a:gs>
                  <a:gs pos="0">
                    <a:srgbClr val="23A7F4"/>
                  </a:gs>
                </a:gsLst>
                <a:lin ang="16200000" scaled="0"/>
                <a:tileRect/>
              </a:gradFill>
              <a:ln w="9525" cap="flat" cmpd="sng" algn="ctr">
                <a:solidFill>
                  <a:srgbClr val="208ECD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  <p:sp>
            <p:nvSpPr>
              <p:cNvPr id="45" name="Rektangel 28"/>
              <p:cNvSpPr/>
              <p:nvPr/>
            </p:nvSpPr>
            <p:spPr bwMode="auto">
              <a:xfrm>
                <a:off x="3319464" y="962302"/>
                <a:ext cx="2703620" cy="64842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  <a:ea typeface="+mn-ea"/>
                </a:endParaRPr>
              </a:p>
            </p:txBody>
          </p:sp>
        </p:grpSp>
      </p:grpSp>
      <p:sp>
        <p:nvSpPr>
          <p:cNvPr id="46" name="Text Box 52"/>
          <p:cNvSpPr txBox="1">
            <a:spLocks noChangeArrowheads="1"/>
          </p:cNvSpPr>
          <p:nvPr/>
        </p:nvSpPr>
        <p:spPr bwMode="gray">
          <a:xfrm>
            <a:off x="1016077" y="617731"/>
            <a:ext cx="6309092" cy="5736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801688">
              <a:spcBef>
                <a:spcPct val="20000"/>
              </a:spcBef>
            </a:pPr>
            <a:r>
              <a:rPr lang="en-US" noProof="1" smtClean="0">
                <a:latin typeface="+mn-lt"/>
                <a:cs typeface="Arial" charset="0"/>
              </a:rPr>
              <a:t>THE SHAPE FACTORY PROJECT</a:t>
            </a:r>
          </a:p>
          <a:p>
            <a:pPr algn="ctr" defTabSz="801688">
              <a:spcBef>
                <a:spcPct val="20000"/>
              </a:spcBef>
            </a:pPr>
            <a:r>
              <a:rPr lang="en-US" noProof="1" smtClean="0">
                <a:latin typeface="+mn-lt"/>
                <a:cs typeface="Arial" charset="0"/>
              </a:rPr>
              <a:t>Formative/Summative Assessment</a:t>
            </a:r>
          </a:p>
          <a:p>
            <a:pPr algn="ctr" defTabSz="801688">
              <a:spcBef>
                <a:spcPct val="20000"/>
              </a:spcBef>
            </a:pPr>
            <a:endParaRPr lang="en-US" noProof="1">
              <a:latin typeface="+mn-lt"/>
              <a:cs typeface="Arial" charset="0"/>
            </a:endParaRPr>
          </a:p>
          <a:p>
            <a:pPr defTabSz="801688">
              <a:spcBef>
                <a:spcPct val="20000"/>
              </a:spcBef>
            </a:pPr>
            <a:r>
              <a:rPr lang="en-US" sz="1600" noProof="1" smtClean="0">
                <a:latin typeface="+mn-lt"/>
                <a:cs typeface="Arial" charset="0"/>
              </a:rPr>
              <a:t>Due to your outstanding performane in Geometry class you are hired as a Quadrilateral Section Manager at a local sign making and advertising agency.  Now a days, clients send orders through emails or use company’s website using all kind of methods.</a:t>
            </a:r>
          </a:p>
          <a:p>
            <a:pPr defTabSz="801688">
              <a:spcBef>
                <a:spcPct val="20000"/>
              </a:spcBef>
            </a:pPr>
            <a:endParaRPr lang="en-US" sz="1600" noProof="1">
              <a:latin typeface="+mn-lt"/>
              <a:cs typeface="Arial" charset="0"/>
            </a:endParaRPr>
          </a:p>
          <a:p>
            <a:pPr defTabSz="801688">
              <a:spcBef>
                <a:spcPct val="20000"/>
              </a:spcBef>
            </a:pPr>
            <a:r>
              <a:rPr lang="en-US" sz="1600" noProof="1" smtClean="0">
                <a:latin typeface="+mn-lt"/>
                <a:cs typeface="Arial" charset="0"/>
              </a:rPr>
              <a:t>Sometimes, clients send equations of lines, coordinates, lengths of sides and the measurements of angles.</a:t>
            </a:r>
          </a:p>
          <a:p>
            <a:pPr defTabSz="801688">
              <a:spcBef>
                <a:spcPct val="20000"/>
              </a:spcBef>
            </a:pPr>
            <a:endParaRPr lang="en-US" sz="1600" noProof="1">
              <a:latin typeface="+mn-lt"/>
              <a:cs typeface="Arial" charset="0"/>
            </a:endParaRPr>
          </a:p>
          <a:p>
            <a:pPr defTabSz="801688">
              <a:spcBef>
                <a:spcPct val="20000"/>
              </a:spcBef>
            </a:pPr>
            <a:r>
              <a:rPr lang="en-US" sz="1600" noProof="1" smtClean="0">
                <a:latin typeface="+mn-lt"/>
                <a:cs typeface="Arial" charset="0"/>
              </a:rPr>
              <a:t>For each listed quadrilateral, your job is to </a:t>
            </a:r>
          </a:p>
          <a:p>
            <a:pPr marL="171450" indent="-1714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1600" noProof="1" smtClean="0">
                <a:latin typeface="+mn-lt"/>
                <a:cs typeface="Arial" charset="0"/>
              </a:rPr>
              <a:t>create a diagram (figure) on a given graph paper</a:t>
            </a:r>
          </a:p>
          <a:p>
            <a:pPr marL="171450" indent="-1714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1600" noProof="1" smtClean="0">
                <a:latin typeface="+mn-lt"/>
                <a:cs typeface="Arial" charset="0"/>
              </a:rPr>
              <a:t>Identify the quadrilateral and give it a specific name</a:t>
            </a:r>
          </a:p>
          <a:p>
            <a:pPr marL="171450" indent="-1714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1600" noProof="1" smtClean="0">
                <a:latin typeface="+mn-lt"/>
                <a:cs typeface="Arial" charset="0"/>
              </a:rPr>
              <a:t>Identify the properties of lines specifically the slopes</a:t>
            </a:r>
          </a:p>
          <a:p>
            <a:pPr marL="171450" indent="-1714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1600" noProof="1" smtClean="0">
                <a:latin typeface="+mn-lt"/>
                <a:cs typeface="Arial" charset="0"/>
              </a:rPr>
              <a:t>Find the relationship between the slopes of different quadrilateral</a:t>
            </a:r>
          </a:p>
          <a:p>
            <a:pPr marL="171450" indent="-1714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1600" noProof="1" smtClean="0">
                <a:latin typeface="+mn-lt"/>
                <a:cs typeface="Arial" charset="0"/>
              </a:rPr>
              <a:t>Find the lengths of lines and the relation between the lines</a:t>
            </a:r>
          </a:p>
          <a:p>
            <a:pPr marL="171450" indent="-1714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1600" noProof="1" smtClean="0">
                <a:latin typeface="+mn-lt"/>
                <a:cs typeface="Arial" charset="0"/>
              </a:rPr>
              <a:t>Measure the angles to make sure that quadrilateral exbit the specific properties of the identified quadrilateral</a:t>
            </a:r>
          </a:p>
          <a:p>
            <a:pPr defTabSz="801688">
              <a:spcBef>
                <a:spcPct val="20000"/>
              </a:spcBef>
            </a:pPr>
            <a:endParaRPr lang="en-US" sz="1200" noProof="1">
              <a:latin typeface="+mn-lt"/>
              <a:cs typeface="Arial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0904539"/>
              </p:ext>
            </p:extLst>
          </p:nvPr>
        </p:nvGraphicFramePr>
        <p:xfrm>
          <a:off x="7974281" y="678794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2" name="Document" showAsIcon="1" r:id="rId4" imgW="914400" imgH="771480" progId="Word.Document.12">
                  <p:embed/>
                </p:oleObj>
              </mc:Choice>
              <mc:Fallback>
                <p:oleObj name="Document" showAsIcon="1" r:id="rId4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974281" y="678794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0971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ight Arrow 42"/>
          <p:cNvSpPr>
            <a:spLocks noChangeArrowheads="1"/>
          </p:cNvSpPr>
          <p:nvPr/>
        </p:nvSpPr>
        <p:spPr bwMode="auto">
          <a:xfrm rot="-5400000">
            <a:off x="-1647309" y="3322970"/>
            <a:ext cx="5257800" cy="524835"/>
          </a:xfrm>
          <a:prstGeom prst="rightArrow">
            <a:avLst>
              <a:gd name="adj1" fmla="val 50000"/>
              <a:gd name="adj2" fmla="val 50008"/>
            </a:avLst>
          </a:prstGeom>
          <a:gradFill rotWithShape="1">
            <a:gsLst>
              <a:gs pos="0">
                <a:srgbClr val="BFBFBF">
                  <a:alpha val="0"/>
                </a:srgbClr>
              </a:gs>
              <a:gs pos="20000">
                <a:srgbClr val="BFBFBF">
                  <a:alpha val="20000"/>
                </a:srgbClr>
              </a:gs>
              <a:gs pos="50000">
                <a:srgbClr val="A6A6A6">
                  <a:alpha val="50000"/>
                </a:srgbClr>
              </a:gs>
              <a:gs pos="100000">
                <a:srgbClr val="595959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8" name="Right Arrow 47"/>
          <p:cNvSpPr>
            <a:spLocks noChangeArrowheads="1"/>
          </p:cNvSpPr>
          <p:nvPr/>
        </p:nvSpPr>
        <p:spPr bwMode="auto">
          <a:xfrm>
            <a:off x="1318437" y="6230938"/>
            <a:ext cx="7027051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BFBFBF">
                  <a:alpha val="0"/>
                </a:srgbClr>
              </a:gs>
              <a:gs pos="20000">
                <a:srgbClr val="BFBFBF">
                  <a:alpha val="20000"/>
                </a:srgbClr>
              </a:gs>
              <a:gs pos="50000">
                <a:srgbClr val="A6A6A6">
                  <a:alpha val="50000"/>
                </a:srgbClr>
              </a:gs>
              <a:gs pos="100000">
                <a:srgbClr val="595959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44880" y="180754"/>
            <a:ext cx="7567761" cy="6033534"/>
          </a:xfrm>
          <a:custGeom>
            <a:avLst/>
            <a:gdLst>
              <a:gd name="connsiteX0" fmla="*/ 0 w 6717156"/>
              <a:gd name="connsiteY0" fmla="*/ 0 h 4889279"/>
              <a:gd name="connsiteX1" fmla="*/ 6717156 w 6717156"/>
              <a:gd name="connsiteY1" fmla="*/ 0 h 4889279"/>
              <a:gd name="connsiteX2" fmla="*/ 6717156 w 6717156"/>
              <a:gd name="connsiteY2" fmla="*/ 4889279 h 4889279"/>
              <a:gd name="connsiteX3" fmla="*/ 0 w 6717156"/>
              <a:gd name="connsiteY3" fmla="*/ 4889279 h 4889279"/>
              <a:gd name="connsiteX4" fmla="*/ 0 w 6717156"/>
              <a:gd name="connsiteY4" fmla="*/ 0 h 4889279"/>
              <a:gd name="connsiteX0" fmla="*/ 244549 w 6717156"/>
              <a:gd name="connsiteY0" fmla="*/ 233916 h 4889279"/>
              <a:gd name="connsiteX1" fmla="*/ 6717156 w 6717156"/>
              <a:gd name="connsiteY1" fmla="*/ 0 h 4889279"/>
              <a:gd name="connsiteX2" fmla="*/ 6717156 w 6717156"/>
              <a:gd name="connsiteY2" fmla="*/ 4889279 h 4889279"/>
              <a:gd name="connsiteX3" fmla="*/ 0 w 6717156"/>
              <a:gd name="connsiteY3" fmla="*/ 4889279 h 4889279"/>
              <a:gd name="connsiteX4" fmla="*/ 244549 w 6717156"/>
              <a:gd name="connsiteY4" fmla="*/ 233916 h 4889279"/>
              <a:gd name="connsiteX0" fmla="*/ 1095154 w 7567761"/>
              <a:gd name="connsiteY0" fmla="*/ 233916 h 4889279"/>
              <a:gd name="connsiteX1" fmla="*/ 7567761 w 7567761"/>
              <a:gd name="connsiteY1" fmla="*/ 0 h 4889279"/>
              <a:gd name="connsiteX2" fmla="*/ 7567761 w 7567761"/>
              <a:gd name="connsiteY2" fmla="*/ 4889279 h 4889279"/>
              <a:gd name="connsiteX3" fmla="*/ 0 w 7567761"/>
              <a:gd name="connsiteY3" fmla="*/ 4772321 h 4889279"/>
              <a:gd name="connsiteX4" fmla="*/ 1095154 w 7567761"/>
              <a:gd name="connsiteY4" fmla="*/ 233916 h 4889279"/>
              <a:gd name="connsiteX0" fmla="*/ 1095154 w 7567761"/>
              <a:gd name="connsiteY0" fmla="*/ 1244009 h 5899372"/>
              <a:gd name="connsiteX1" fmla="*/ 7376375 w 7567761"/>
              <a:gd name="connsiteY1" fmla="*/ 0 h 5899372"/>
              <a:gd name="connsiteX2" fmla="*/ 7567761 w 7567761"/>
              <a:gd name="connsiteY2" fmla="*/ 5899372 h 5899372"/>
              <a:gd name="connsiteX3" fmla="*/ 0 w 7567761"/>
              <a:gd name="connsiteY3" fmla="*/ 5782414 h 5899372"/>
              <a:gd name="connsiteX4" fmla="*/ 1095154 w 7567761"/>
              <a:gd name="connsiteY4" fmla="*/ 1244009 h 589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7761" h="5899372">
                <a:moveTo>
                  <a:pt x="1095154" y="1244009"/>
                </a:moveTo>
                <a:lnTo>
                  <a:pt x="7376375" y="0"/>
                </a:lnTo>
                <a:lnTo>
                  <a:pt x="7567761" y="5899372"/>
                </a:lnTo>
                <a:lnTo>
                  <a:pt x="0" y="5782414"/>
                </a:lnTo>
                <a:lnTo>
                  <a:pt x="1095154" y="1244009"/>
                </a:lnTo>
                <a:close/>
              </a:path>
            </a:pathLst>
          </a:custGeom>
          <a:gradFill flip="none" rotWithShape="1">
            <a:gsLst>
              <a:gs pos="100000">
                <a:srgbClr val="00BEBC"/>
              </a:gs>
              <a:gs pos="0">
                <a:srgbClr val="007C82"/>
              </a:gs>
              <a:gs pos="60000">
                <a:srgbClr val="00FFFC"/>
              </a:gs>
            </a:gsLst>
            <a:lin ang="12900000" scaled="0"/>
            <a:tileRect/>
          </a:gradFill>
          <a:ln>
            <a:solidFill>
              <a:srgbClr val="007C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8177716" y="5780790"/>
            <a:ext cx="911074" cy="598671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Flowchart: Process 31"/>
          <p:cNvSpPr/>
          <p:nvPr/>
        </p:nvSpPr>
        <p:spPr>
          <a:xfrm>
            <a:off x="8267563" y="2115877"/>
            <a:ext cx="713001" cy="674908"/>
          </a:xfrm>
          <a:prstGeom prst="flowChartProcess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Parallelogram 32"/>
          <p:cNvSpPr/>
          <p:nvPr/>
        </p:nvSpPr>
        <p:spPr>
          <a:xfrm>
            <a:off x="8197923" y="5072321"/>
            <a:ext cx="911075" cy="598671"/>
          </a:xfrm>
          <a:prstGeom prst="parallelogram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Trapezoid 33"/>
          <p:cNvSpPr/>
          <p:nvPr/>
        </p:nvSpPr>
        <p:spPr>
          <a:xfrm>
            <a:off x="8080126" y="2901630"/>
            <a:ext cx="1033665" cy="598671"/>
          </a:xfrm>
          <a:prstGeom prst="trapezoid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Diamond 34"/>
          <p:cNvSpPr/>
          <p:nvPr/>
        </p:nvSpPr>
        <p:spPr>
          <a:xfrm>
            <a:off x="8075333" y="4373064"/>
            <a:ext cx="1013457" cy="598671"/>
          </a:xfrm>
          <a:prstGeom prst="diamond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474" name="Rektangel 13"/>
              <p:cNvSpPr>
                <a:spLocks noChangeArrowheads="1"/>
              </p:cNvSpPr>
              <p:nvPr/>
            </p:nvSpPr>
            <p:spPr bwMode="auto">
              <a:xfrm>
                <a:off x="1244009" y="200876"/>
                <a:ext cx="6699822" cy="63024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defTabSz="914400"/>
                <a:r>
                  <a:rPr lang="en-US" b="1" noProof="1" smtClean="0">
                    <a:latin typeface="+mn-lt"/>
                    <a:cs typeface="Arial" charset="0"/>
                  </a:rPr>
                  <a:t>The Order</a:t>
                </a:r>
                <a:endParaRPr lang="en-US" b="1" noProof="1">
                  <a:latin typeface="+mn-lt"/>
                  <a:cs typeface="Arial" charset="0"/>
                </a:endParaRPr>
              </a:p>
              <a:p>
                <a:pPr defTabSz="914400"/>
                <a:endParaRPr lang="en-US" noProof="1">
                  <a:latin typeface="+mn-lt"/>
                  <a:cs typeface="Arial" charset="0"/>
                </a:endParaRPr>
              </a:p>
              <a:p>
                <a:pPr defTabSz="914400"/>
                <a:r>
                  <a:rPr lang="en-US" b="1" noProof="1" smtClean="0">
                    <a:latin typeface="+mn-lt"/>
                    <a:cs typeface="Arial" charset="0"/>
                  </a:rPr>
                  <a:t>1) </a:t>
                </a:r>
                <a:r>
                  <a:rPr lang="en-US" noProof="1" smtClean="0">
                    <a:latin typeface="+mn-lt"/>
                    <a:cs typeface="Arial" charset="0"/>
                  </a:rPr>
                  <a:t>quadrilateral </a:t>
                </a:r>
                <a:r>
                  <a:rPr lang="en-US" noProof="1">
                    <a:latin typeface="+mn-lt"/>
                    <a:cs typeface="Arial" charset="0"/>
                  </a:rPr>
                  <a:t>with vertices at these </a:t>
                </a:r>
                <a:r>
                  <a:rPr lang="en-US" noProof="1" smtClean="0">
                    <a:latin typeface="+mn-lt"/>
                    <a:cs typeface="Arial" charset="0"/>
                  </a:rPr>
                  <a:t>points</a:t>
                </a:r>
              </a:p>
              <a:p>
                <a:pPr defTabSz="914400"/>
                <a:r>
                  <a:rPr lang="en-US" noProof="1" smtClean="0">
                    <a:latin typeface="+mn-lt"/>
                    <a:cs typeface="Arial" charset="0"/>
                  </a:rPr>
                  <a:t>a) (-6, -2)</a:t>
                </a:r>
              </a:p>
              <a:p>
                <a:pPr defTabSz="914400"/>
                <a:r>
                  <a:rPr lang="en-US" noProof="1" smtClean="0">
                    <a:latin typeface="+mn-lt"/>
                    <a:cs typeface="Arial" charset="0"/>
                  </a:rPr>
                  <a:t>b) (4, -2)</a:t>
                </a:r>
              </a:p>
              <a:p>
                <a:pPr defTabSz="914400"/>
                <a:r>
                  <a:rPr lang="en-US" noProof="1" smtClean="0">
                    <a:latin typeface="+mn-lt"/>
                    <a:cs typeface="Arial" charset="0"/>
                  </a:rPr>
                  <a:t>c) (3, 4)</a:t>
                </a:r>
              </a:p>
              <a:p>
                <a:pPr defTabSz="914400"/>
                <a:r>
                  <a:rPr lang="en-US" noProof="1" smtClean="0">
                    <a:latin typeface="+mn-lt"/>
                    <a:cs typeface="Arial" charset="0"/>
                  </a:rPr>
                  <a:t>d) (-6, 4)		</a:t>
                </a:r>
                <a:r>
                  <a:rPr lang="en-US" b="1" noProof="1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 </a:t>
                </a:r>
                <a:r>
                  <a:rPr lang="en-US" b="1" noProof="1" smtClean="0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			</a:t>
                </a:r>
              </a:p>
              <a:p>
                <a:pPr defTabSz="914400"/>
                <a:r>
                  <a:rPr lang="en-US" b="1" noProof="1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	</a:t>
                </a:r>
                <a:r>
                  <a:rPr lang="en-US" b="1" noProof="1" smtClean="0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				Right </a:t>
                </a:r>
                <a:r>
                  <a:rPr lang="en-US" b="1" noProof="1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trapezoid </a:t>
                </a:r>
                <a:endParaRPr lang="en-US" noProof="1" smtClean="0">
                  <a:latin typeface="+mn-lt"/>
                  <a:cs typeface="Arial" charset="0"/>
                </a:endParaRPr>
              </a:p>
              <a:p>
                <a:pPr defTabSz="914400"/>
                <a:endParaRPr lang="en-US" noProof="1" smtClean="0">
                  <a:latin typeface="+mn-lt"/>
                  <a:cs typeface="Arial" charset="0"/>
                </a:endParaRPr>
              </a:p>
              <a:p>
                <a:pPr defTabSz="914400"/>
                <a:r>
                  <a:rPr lang="en-US" b="1" noProof="1" smtClean="0">
                    <a:latin typeface="+mn-lt"/>
                    <a:cs typeface="Arial" charset="0"/>
                  </a:rPr>
                  <a:t>2) </a:t>
                </a:r>
                <a:r>
                  <a:rPr lang="en-US" noProof="1" smtClean="0">
                    <a:latin typeface="+mn-lt"/>
                    <a:cs typeface="Arial" charset="0"/>
                  </a:rPr>
                  <a:t>A </a:t>
                </a:r>
                <a:r>
                  <a:rPr lang="en-US" noProof="1">
                    <a:latin typeface="+mn-lt"/>
                    <a:cs typeface="Arial" charset="0"/>
                  </a:rPr>
                  <a:t>quadrilateral formed by the intersection of these </a:t>
                </a:r>
                <a:r>
                  <a:rPr lang="en-US" noProof="1" smtClean="0">
                    <a:latin typeface="+mn-lt"/>
                    <a:cs typeface="Arial" charset="0"/>
                  </a:rPr>
                  <a:t>lines</a:t>
                </a:r>
              </a:p>
              <a:p>
                <a:pPr lvl="0" defTabSz="914400"/>
                <a14:m>
                  <m:oMath xmlns:m="http://schemas.openxmlformats.org/officeDocument/2006/math">
                    <m:r>
                      <a:rPr lang="en-US" i="1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𝑎</m:t>
                    </m:r>
                    <m:r>
                      <a:rPr lang="en-US" i="1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) </m:t>
                    </m:r>
                    <m:r>
                      <a:rPr lang="en-US" i="1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𝑦</m:t>
                    </m:r>
                    <m:r>
                      <a:rPr lang="en-US" i="1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=−</m:t>
                    </m:r>
                    <m:f>
                      <m:fPr>
                        <m:ctrlPr>
                          <a:rPr lang="en-US" i="1" noProof="1">
                            <a:solidFill>
                              <a:prstClr val="black"/>
                            </a:solidFill>
                            <a:latin typeface="Cambria Math"/>
                            <a:cs typeface="Arial" charset="0"/>
                          </a:rPr>
                        </m:ctrlPr>
                      </m:fPr>
                      <m:num>
                        <m:r>
                          <a:rPr lang="en-US" i="1" noProof="1">
                            <a:solidFill>
                              <a:prstClr val="black"/>
                            </a:solidFill>
                            <a:latin typeface="Cambria Math"/>
                            <a:cs typeface="Arial" charset="0"/>
                          </a:rPr>
                          <m:t>2</m:t>
                        </m:r>
                      </m:num>
                      <m:den>
                        <m:r>
                          <a:rPr lang="en-US" i="1" noProof="1">
                            <a:solidFill>
                              <a:prstClr val="black"/>
                            </a:solidFill>
                            <a:latin typeface="Cambria Math"/>
                            <a:cs typeface="Arial" charset="0"/>
                          </a:rPr>
                          <m:t>3</m:t>
                        </m:r>
                      </m:den>
                    </m:f>
                    <m:r>
                      <a:rPr lang="en-US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x</m:t>
                    </m:r>
                    <m:r>
                      <a:rPr lang="en-US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+4</m:t>
                    </m:r>
                  </m:oMath>
                </a14:m>
                <a:r>
                  <a:rPr lang="en-US" noProof="1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 b) </a:t>
                </a:r>
                <a14:m>
                  <m:oMath xmlns:m="http://schemas.openxmlformats.org/officeDocument/2006/math">
                    <m:r>
                      <a:rPr lang="en-US" i="1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𝑦</m:t>
                    </m:r>
                    <m:r>
                      <a:rPr lang="en-US" i="1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=</m:t>
                    </m:r>
                    <m:f>
                      <m:fPr>
                        <m:ctrlPr>
                          <a:rPr lang="en-US" i="1" noProof="1">
                            <a:solidFill>
                              <a:prstClr val="black"/>
                            </a:solidFill>
                            <a:latin typeface="Cambria Math"/>
                            <a:cs typeface="Arial" charset="0"/>
                          </a:rPr>
                        </m:ctrlPr>
                      </m:fPr>
                      <m:num>
                        <m:r>
                          <a:rPr lang="en-US" i="1" noProof="1">
                            <a:solidFill>
                              <a:prstClr val="black"/>
                            </a:solidFill>
                            <a:latin typeface="Cambria Math"/>
                            <a:cs typeface="Arial" charset="0"/>
                          </a:rPr>
                          <m:t>2</m:t>
                        </m:r>
                      </m:num>
                      <m:den>
                        <m:r>
                          <a:rPr lang="en-US" i="1" noProof="1">
                            <a:solidFill>
                              <a:prstClr val="black"/>
                            </a:solidFill>
                            <a:latin typeface="Cambria Math"/>
                            <a:cs typeface="Arial" charset="0"/>
                          </a:rPr>
                          <m:t>3</m:t>
                        </m:r>
                      </m:den>
                    </m:f>
                    <m:r>
                      <a:rPr lang="en-US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x</m:t>
                    </m:r>
                    <m:r>
                      <a:rPr lang="en-US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−4</m:t>
                    </m:r>
                  </m:oMath>
                </a14:m>
                <a:r>
                  <a:rPr lang="en-US" noProof="1">
                    <a:solidFill>
                      <a:prstClr val="black"/>
                    </a:solidFill>
                    <a:cs typeface="Arial" charset="0"/>
                  </a:rPr>
                  <a:t> </a:t>
                </a:r>
                <a:r>
                  <a:rPr lang="en-US" noProof="1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c) </a:t>
                </a:r>
                <a14:m>
                  <m:oMath xmlns:m="http://schemas.openxmlformats.org/officeDocument/2006/math">
                    <m:r>
                      <a:rPr lang="en-US" i="1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𝑦</m:t>
                    </m:r>
                    <m:r>
                      <a:rPr lang="en-US" i="1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=</m:t>
                    </m:r>
                    <m:f>
                      <m:fPr>
                        <m:ctrlPr>
                          <a:rPr lang="en-US" i="1" noProof="1">
                            <a:solidFill>
                              <a:prstClr val="black"/>
                            </a:solidFill>
                            <a:latin typeface="Cambria Math"/>
                            <a:cs typeface="Arial" charset="0"/>
                          </a:rPr>
                        </m:ctrlPr>
                      </m:fPr>
                      <m:num>
                        <m:r>
                          <a:rPr lang="en-US" i="1" noProof="1">
                            <a:solidFill>
                              <a:prstClr val="black"/>
                            </a:solidFill>
                            <a:latin typeface="Cambria Math"/>
                            <a:cs typeface="Arial" charset="0"/>
                          </a:rPr>
                          <m:t>2</m:t>
                        </m:r>
                      </m:num>
                      <m:den>
                        <m:r>
                          <a:rPr lang="en-US" i="1" noProof="1">
                            <a:solidFill>
                              <a:prstClr val="black"/>
                            </a:solidFill>
                            <a:latin typeface="Cambria Math"/>
                            <a:cs typeface="Arial" charset="0"/>
                          </a:rPr>
                          <m:t>3</m:t>
                        </m:r>
                      </m:den>
                    </m:f>
                    <m:r>
                      <a:rPr lang="en-US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x</m:t>
                    </m:r>
                    <m:r>
                      <a:rPr lang="en-US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+4</m:t>
                    </m:r>
                  </m:oMath>
                </a14:m>
                <a:r>
                  <a:rPr lang="en-US" noProof="1">
                    <a:solidFill>
                      <a:prstClr val="black"/>
                    </a:solidFill>
                    <a:cs typeface="Arial" charset="0"/>
                  </a:rPr>
                  <a:t> </a:t>
                </a:r>
                <a:r>
                  <a:rPr lang="en-US" noProof="1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d) </a:t>
                </a:r>
                <a14:m>
                  <m:oMath xmlns:m="http://schemas.openxmlformats.org/officeDocument/2006/math">
                    <m:r>
                      <a:rPr lang="en-US" i="1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𝑦</m:t>
                    </m:r>
                    <m:r>
                      <a:rPr lang="en-US" i="1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=−</m:t>
                    </m:r>
                    <m:f>
                      <m:fPr>
                        <m:ctrlPr>
                          <a:rPr lang="en-US" i="1" noProof="1">
                            <a:solidFill>
                              <a:prstClr val="black"/>
                            </a:solidFill>
                            <a:latin typeface="Cambria Math"/>
                            <a:cs typeface="Arial" charset="0"/>
                          </a:rPr>
                        </m:ctrlPr>
                      </m:fPr>
                      <m:num>
                        <m:r>
                          <a:rPr lang="en-US" i="1" noProof="1">
                            <a:solidFill>
                              <a:prstClr val="black"/>
                            </a:solidFill>
                            <a:latin typeface="Cambria Math"/>
                            <a:cs typeface="Arial" charset="0"/>
                          </a:rPr>
                          <m:t>2</m:t>
                        </m:r>
                      </m:num>
                      <m:den>
                        <m:r>
                          <a:rPr lang="en-US" i="1" noProof="1">
                            <a:solidFill>
                              <a:prstClr val="black"/>
                            </a:solidFill>
                            <a:latin typeface="Cambria Math"/>
                            <a:cs typeface="Arial" charset="0"/>
                          </a:rPr>
                          <m:t>3</m:t>
                        </m:r>
                      </m:den>
                    </m:f>
                    <m:r>
                      <a:rPr lang="en-US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x</m:t>
                    </m:r>
                    <m:r>
                      <a:rPr lang="en-US" noProof="1">
                        <a:solidFill>
                          <a:prstClr val="black"/>
                        </a:solidFill>
                        <a:latin typeface="Cambria Math"/>
                        <a:cs typeface="Arial" charset="0"/>
                      </a:rPr>
                      <m:t>−4</m:t>
                    </m:r>
                  </m:oMath>
                </a14:m>
                <a:r>
                  <a:rPr lang="en-US" noProof="1">
                    <a:solidFill>
                      <a:prstClr val="black"/>
                    </a:solidFill>
                    <a:cs typeface="Arial" charset="0"/>
                  </a:rPr>
                  <a:t> </a:t>
                </a:r>
                <a:endParaRPr lang="en-US" noProof="1">
                  <a:solidFill>
                    <a:prstClr val="black"/>
                  </a:solidFill>
                  <a:latin typeface="Times New Roman"/>
                  <a:cs typeface="Arial" charset="0"/>
                </a:endParaRPr>
              </a:p>
              <a:p>
                <a:pPr lvl="0" defTabSz="914400"/>
                <a:r>
                  <a:rPr lang="en-US" noProof="1" smtClean="0">
                    <a:latin typeface="+mn-lt"/>
                    <a:cs typeface="Arial" charset="0"/>
                  </a:rPr>
                  <a:t>					</a:t>
                </a:r>
                <a:r>
                  <a:rPr lang="en-US" b="1" noProof="1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Rhombus</a:t>
                </a:r>
              </a:p>
              <a:p>
                <a:pPr defTabSz="914400"/>
                <a:endParaRPr lang="en-US" noProof="1" smtClean="0">
                  <a:latin typeface="+mn-lt"/>
                  <a:cs typeface="Arial" charset="0"/>
                </a:endParaRPr>
              </a:p>
              <a:p>
                <a:pPr lvl="0" defTabSz="914400"/>
                <a:r>
                  <a:rPr lang="en-US" b="1" noProof="1" smtClean="0">
                    <a:latin typeface="+mn-lt"/>
                    <a:cs typeface="Arial" charset="0"/>
                  </a:rPr>
                  <a:t>3) </a:t>
                </a:r>
                <a:r>
                  <a:rPr lang="en-US" noProof="1" smtClean="0">
                    <a:latin typeface="+mn-lt"/>
                    <a:cs typeface="Arial" charset="0"/>
                  </a:rPr>
                  <a:t>A </a:t>
                </a:r>
                <a:r>
                  <a:rPr lang="en-US" noProof="1">
                    <a:latin typeface="+mn-lt"/>
                    <a:cs typeface="Arial" charset="0"/>
                  </a:rPr>
                  <a:t>quadrilateral with vertices at </a:t>
                </a:r>
                <a:r>
                  <a:rPr lang="en-US" noProof="1" smtClean="0">
                    <a:latin typeface="+mn-lt"/>
                    <a:cs typeface="Arial" charset="0"/>
                  </a:rPr>
                  <a:t>these </a:t>
                </a:r>
                <a:r>
                  <a:rPr lang="en-US" noProof="1" smtClean="0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points</a:t>
                </a:r>
              </a:p>
              <a:p>
                <a:pPr lvl="0" defTabSz="914400"/>
                <a:r>
                  <a:rPr lang="en-US" noProof="1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a) </a:t>
                </a:r>
                <a:r>
                  <a:rPr lang="en-US" noProof="1" smtClean="0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(6, -4)</a:t>
                </a:r>
                <a:endParaRPr lang="en-US" noProof="1">
                  <a:solidFill>
                    <a:prstClr val="black"/>
                  </a:solidFill>
                  <a:latin typeface="Times New Roman"/>
                  <a:cs typeface="Arial" charset="0"/>
                </a:endParaRPr>
              </a:p>
              <a:p>
                <a:pPr lvl="0" defTabSz="914400"/>
                <a:r>
                  <a:rPr lang="en-US" noProof="1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b) </a:t>
                </a:r>
                <a:r>
                  <a:rPr lang="en-US" noProof="1" smtClean="0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(6, 6)</a:t>
                </a:r>
                <a:endParaRPr lang="en-US" noProof="1">
                  <a:solidFill>
                    <a:prstClr val="black"/>
                  </a:solidFill>
                  <a:latin typeface="Times New Roman"/>
                  <a:cs typeface="Arial" charset="0"/>
                </a:endParaRPr>
              </a:p>
              <a:p>
                <a:pPr lvl="0" defTabSz="914400"/>
                <a:r>
                  <a:rPr lang="en-US" noProof="1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c) </a:t>
                </a:r>
                <a:r>
                  <a:rPr lang="en-US" noProof="1" smtClean="0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(0, 6)</a:t>
                </a:r>
                <a:endParaRPr lang="en-US" noProof="1">
                  <a:solidFill>
                    <a:prstClr val="black"/>
                  </a:solidFill>
                  <a:latin typeface="Times New Roman"/>
                  <a:cs typeface="Arial" charset="0"/>
                </a:endParaRPr>
              </a:p>
              <a:p>
                <a:pPr lvl="0" defTabSz="914400"/>
                <a:r>
                  <a:rPr lang="en-US" noProof="1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d) </a:t>
                </a:r>
                <a:r>
                  <a:rPr lang="en-US" noProof="1" smtClean="0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(7, 0)</a:t>
                </a:r>
                <a:endParaRPr lang="en-US" noProof="1">
                  <a:solidFill>
                    <a:prstClr val="black"/>
                  </a:solidFill>
                  <a:latin typeface="Times New Roman"/>
                  <a:cs typeface="Arial" charset="0"/>
                </a:endParaRPr>
              </a:p>
              <a:p>
                <a:pPr lvl="0" defTabSz="914400"/>
                <a:r>
                  <a:rPr lang="en-US" b="1" noProof="1" smtClean="0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		While </a:t>
                </a:r>
                <a:r>
                  <a:rPr lang="en-US" b="1" noProof="1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this quadrilateral has a right </a:t>
                </a:r>
                <a:r>
                  <a:rPr lang="en-US" b="1" noProof="1" smtClean="0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angle</a:t>
                </a:r>
              </a:p>
              <a:p>
                <a:pPr lvl="0" defTabSz="914400"/>
                <a:r>
                  <a:rPr lang="en-US" b="1" noProof="1" smtClean="0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		It </a:t>
                </a:r>
                <a:r>
                  <a:rPr lang="en-US" b="1" noProof="1">
                    <a:solidFill>
                      <a:prstClr val="black"/>
                    </a:solidFill>
                    <a:latin typeface="Times New Roman"/>
                    <a:cs typeface="Arial" charset="0"/>
                  </a:rPr>
                  <a:t>does not have a special name</a:t>
                </a:r>
              </a:p>
              <a:p>
                <a:pPr lvl="0" defTabSz="914400"/>
                <a:endParaRPr lang="en-US" noProof="1" smtClean="0">
                  <a:solidFill>
                    <a:prstClr val="black"/>
                  </a:solidFill>
                  <a:latin typeface="Times New Roman"/>
                  <a:cs typeface="Arial" charset="0"/>
                </a:endParaRPr>
              </a:p>
              <a:p>
                <a:pPr lvl="0" defTabSz="914400"/>
                <a:endParaRPr lang="da-DK" dirty="0">
                  <a:latin typeface="+mn-lt"/>
                </a:endParaRPr>
              </a:p>
            </p:txBody>
          </p:sp>
        </mc:Choice>
        <mc:Fallback xmlns="">
          <p:sp>
            <p:nvSpPr>
              <p:cNvPr id="19474" name="Rektangel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44009" y="200876"/>
                <a:ext cx="6699822" cy="6302431"/>
              </a:xfrm>
              <a:prstGeom prst="rect">
                <a:avLst/>
              </a:prstGeom>
              <a:blipFill rotWithShape="1">
                <a:blip r:embed="rId3"/>
                <a:stretch>
                  <a:fillRect l="-728" t="-48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Diamond 35"/>
          <p:cNvSpPr/>
          <p:nvPr/>
        </p:nvSpPr>
        <p:spPr>
          <a:xfrm>
            <a:off x="8171981" y="956526"/>
            <a:ext cx="840366" cy="1010496"/>
          </a:xfrm>
          <a:custGeom>
            <a:avLst/>
            <a:gdLst>
              <a:gd name="connsiteX0" fmla="*/ 0 w 1033665"/>
              <a:gd name="connsiteY0" fmla="*/ 299336 h 598671"/>
              <a:gd name="connsiteX1" fmla="*/ 516833 w 1033665"/>
              <a:gd name="connsiteY1" fmla="*/ 0 h 598671"/>
              <a:gd name="connsiteX2" fmla="*/ 1033665 w 1033665"/>
              <a:gd name="connsiteY2" fmla="*/ 299336 h 598671"/>
              <a:gd name="connsiteX3" fmla="*/ 516833 w 1033665"/>
              <a:gd name="connsiteY3" fmla="*/ 598671 h 598671"/>
              <a:gd name="connsiteX4" fmla="*/ 0 w 1033665"/>
              <a:gd name="connsiteY4" fmla="*/ 299336 h 598671"/>
              <a:gd name="connsiteX0" fmla="*/ 0 w 1033665"/>
              <a:gd name="connsiteY0" fmla="*/ 0 h 870246"/>
              <a:gd name="connsiteX1" fmla="*/ 548731 w 1033665"/>
              <a:gd name="connsiteY1" fmla="*/ 870246 h 870246"/>
              <a:gd name="connsiteX2" fmla="*/ 1033665 w 1033665"/>
              <a:gd name="connsiteY2" fmla="*/ 0 h 870246"/>
              <a:gd name="connsiteX3" fmla="*/ 516833 w 1033665"/>
              <a:gd name="connsiteY3" fmla="*/ 299335 h 870246"/>
              <a:gd name="connsiteX4" fmla="*/ 0 w 1033665"/>
              <a:gd name="connsiteY4" fmla="*/ 0 h 870246"/>
              <a:gd name="connsiteX0" fmla="*/ 0 w 1033665"/>
              <a:gd name="connsiteY0" fmla="*/ 476841 h 1347087"/>
              <a:gd name="connsiteX1" fmla="*/ 548731 w 1033665"/>
              <a:gd name="connsiteY1" fmla="*/ 1347087 h 1347087"/>
              <a:gd name="connsiteX2" fmla="*/ 1033665 w 1033665"/>
              <a:gd name="connsiteY2" fmla="*/ 476841 h 1347087"/>
              <a:gd name="connsiteX3" fmla="*/ 516833 w 1033665"/>
              <a:gd name="connsiteY3" fmla="*/ 0 h 1347087"/>
              <a:gd name="connsiteX4" fmla="*/ 0 w 1033665"/>
              <a:gd name="connsiteY4" fmla="*/ 476841 h 1347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665" h="1347087">
                <a:moveTo>
                  <a:pt x="0" y="476841"/>
                </a:moveTo>
                <a:lnTo>
                  <a:pt x="548731" y="1347087"/>
                </a:lnTo>
                <a:lnTo>
                  <a:pt x="1033665" y="476841"/>
                </a:lnTo>
                <a:lnTo>
                  <a:pt x="516833" y="0"/>
                </a:lnTo>
                <a:lnTo>
                  <a:pt x="0" y="476841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Trapezoid 37"/>
          <p:cNvSpPr/>
          <p:nvPr/>
        </p:nvSpPr>
        <p:spPr>
          <a:xfrm>
            <a:off x="8080126" y="3703098"/>
            <a:ext cx="1033665" cy="598671"/>
          </a:xfrm>
          <a:custGeom>
            <a:avLst/>
            <a:gdLst>
              <a:gd name="connsiteX0" fmla="*/ 0 w 1033665"/>
              <a:gd name="connsiteY0" fmla="*/ 598671 h 598671"/>
              <a:gd name="connsiteX1" fmla="*/ 149668 w 1033665"/>
              <a:gd name="connsiteY1" fmla="*/ 0 h 598671"/>
              <a:gd name="connsiteX2" fmla="*/ 883997 w 1033665"/>
              <a:gd name="connsiteY2" fmla="*/ 0 h 598671"/>
              <a:gd name="connsiteX3" fmla="*/ 1033665 w 1033665"/>
              <a:gd name="connsiteY3" fmla="*/ 598671 h 598671"/>
              <a:gd name="connsiteX4" fmla="*/ 0 w 1033665"/>
              <a:gd name="connsiteY4" fmla="*/ 598671 h 598671"/>
              <a:gd name="connsiteX0" fmla="*/ 0 w 1033665"/>
              <a:gd name="connsiteY0" fmla="*/ 598671 h 598671"/>
              <a:gd name="connsiteX1" fmla="*/ 309157 w 1033665"/>
              <a:gd name="connsiteY1" fmla="*/ 0 h 598671"/>
              <a:gd name="connsiteX2" fmla="*/ 883997 w 1033665"/>
              <a:gd name="connsiteY2" fmla="*/ 0 h 598671"/>
              <a:gd name="connsiteX3" fmla="*/ 1033665 w 1033665"/>
              <a:gd name="connsiteY3" fmla="*/ 598671 h 598671"/>
              <a:gd name="connsiteX4" fmla="*/ 0 w 1033665"/>
              <a:gd name="connsiteY4" fmla="*/ 598671 h 598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665" h="598671">
                <a:moveTo>
                  <a:pt x="0" y="598671"/>
                </a:moveTo>
                <a:lnTo>
                  <a:pt x="309157" y="0"/>
                </a:lnTo>
                <a:lnTo>
                  <a:pt x="883997" y="0"/>
                </a:lnTo>
                <a:lnTo>
                  <a:pt x="1033665" y="598671"/>
                </a:lnTo>
                <a:lnTo>
                  <a:pt x="0" y="598671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0747593"/>
              </p:ext>
            </p:extLst>
          </p:nvPr>
        </p:nvGraphicFramePr>
        <p:xfrm>
          <a:off x="8171981" y="180753"/>
          <a:ext cx="799134" cy="6742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9" name="Document" showAsIcon="1" r:id="rId5" imgW="914400" imgH="771480" progId="Word.Document.12">
                  <p:embed/>
                </p:oleObj>
              </mc:Choice>
              <mc:Fallback>
                <p:oleObj name="Document" showAsIcon="1" r:id="rId5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171981" y="180753"/>
                        <a:ext cx="799134" cy="6742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ight Arrow 29"/>
          <p:cNvSpPr>
            <a:spLocks noChangeArrowheads="1"/>
          </p:cNvSpPr>
          <p:nvPr/>
        </p:nvSpPr>
        <p:spPr bwMode="auto">
          <a:xfrm>
            <a:off x="1858963" y="5759450"/>
            <a:ext cx="6007100" cy="481013"/>
          </a:xfrm>
          <a:prstGeom prst="rightArrow">
            <a:avLst>
              <a:gd name="adj1" fmla="val 50000"/>
              <a:gd name="adj2" fmla="val 5001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Right Arrow 30"/>
          <p:cNvSpPr>
            <a:spLocks noChangeArrowheads="1"/>
          </p:cNvSpPr>
          <p:nvPr/>
        </p:nvSpPr>
        <p:spPr bwMode="auto">
          <a:xfrm rot="-5400000">
            <a:off x="-1447006" y="3521869"/>
            <a:ext cx="4956175" cy="481013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27652" name="Group 28"/>
          <p:cNvGrpSpPr>
            <a:grpSpLocks/>
          </p:cNvGrpSpPr>
          <p:nvPr/>
        </p:nvGrpSpPr>
        <p:grpSpPr bwMode="auto">
          <a:xfrm>
            <a:off x="1271588" y="1531089"/>
            <a:ext cx="6437312" cy="4228362"/>
            <a:chOff x="1271588" y="1531089"/>
            <a:chExt cx="6437312" cy="4228362"/>
          </a:xfrm>
        </p:grpSpPr>
        <p:sp>
          <p:nvSpPr>
            <p:cNvPr id="18" name="Cube 17"/>
            <p:cNvSpPr/>
            <p:nvPr/>
          </p:nvSpPr>
          <p:spPr>
            <a:xfrm flipH="1">
              <a:off x="1271588" y="1531089"/>
              <a:ext cx="6437312" cy="4228362"/>
            </a:xfrm>
            <a:prstGeom prst="cube">
              <a:avLst>
                <a:gd name="adj" fmla="val 2405"/>
              </a:avLst>
            </a:prstGeom>
            <a:gradFill>
              <a:gsLst>
                <a:gs pos="0">
                  <a:srgbClr val="156593"/>
                </a:gs>
                <a:gs pos="100000">
                  <a:srgbClr val="208ECD"/>
                </a:gs>
                <a:gs pos="60000">
                  <a:srgbClr val="74F4FF"/>
                </a:gs>
              </a:gsLst>
              <a:lin ang="18900000" scaled="0"/>
            </a:gradFill>
            <a:ln>
              <a:solidFill>
                <a:srgbClr val="64B8B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684" name="Rektangel 13"/>
            <p:cNvSpPr>
              <a:spLocks noChangeArrowheads="1"/>
            </p:cNvSpPr>
            <p:nvPr/>
          </p:nvSpPr>
          <p:spPr bwMode="auto">
            <a:xfrm>
              <a:off x="1414130" y="1722474"/>
              <a:ext cx="6235404" cy="3170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400"/>
              <a:r>
                <a:rPr lang="en-US" sz="3200" b="1" noProof="1" smtClean="0">
                  <a:solidFill>
                    <a:srgbClr val="1E1C11"/>
                  </a:solidFill>
                  <a:latin typeface="+mj-lt"/>
                  <a:cs typeface="Arial" charset="0"/>
                </a:rPr>
                <a:t>Discussion Point</a:t>
              </a:r>
            </a:p>
            <a:p>
              <a:pPr marL="457200" indent="-457200" defTabSz="914400">
                <a:buFont typeface="Wingdings" panose="05000000000000000000" pitchFamily="2" charset="2"/>
                <a:buChar char="§"/>
              </a:pPr>
              <a:r>
                <a:rPr lang="en-US" sz="2800" dirty="0" smtClean="0">
                  <a:latin typeface="+mj-lt"/>
                </a:rPr>
                <a:t>What </a:t>
              </a:r>
              <a:r>
                <a:rPr lang="en-US" sz="2800" dirty="0">
                  <a:latin typeface="+mj-lt"/>
                </a:rPr>
                <a:t>special properties might a quadrilateral have?</a:t>
              </a:r>
            </a:p>
            <a:p>
              <a:pPr marL="457200" indent="-457200" defTabSz="914400">
                <a:buFont typeface="Wingdings" panose="05000000000000000000" pitchFamily="2" charset="2"/>
                <a:buChar char="§"/>
              </a:pPr>
              <a:r>
                <a:rPr lang="en-US" sz="2800" dirty="0">
                  <a:latin typeface="+mj-lt"/>
                </a:rPr>
                <a:t>What algebra tools could be useful</a:t>
              </a:r>
              <a:r>
                <a:rPr lang="en-US" sz="2800" dirty="0" smtClean="0">
                  <a:latin typeface="+mj-lt"/>
                </a:rPr>
                <a:t>?</a:t>
              </a:r>
            </a:p>
            <a:p>
              <a:pPr marL="457200" indent="-457200" defTabSz="914400">
                <a:buFont typeface="Wingdings" panose="05000000000000000000" pitchFamily="2" charset="2"/>
                <a:buChar char="§"/>
              </a:pPr>
              <a:r>
                <a:rPr lang="en-US" sz="2800" dirty="0" smtClean="0">
                  <a:latin typeface="+mj-lt"/>
                </a:rPr>
                <a:t>What Geometric tools can be used?</a:t>
              </a:r>
              <a:endParaRPr lang="en-US" sz="2800" dirty="0">
                <a:latin typeface="+mj-lt"/>
              </a:endParaRPr>
            </a:p>
            <a:p>
              <a:pPr marL="457200" indent="-457200" defTabSz="914400">
                <a:buFont typeface="Wingdings" panose="05000000000000000000" pitchFamily="2" charset="2"/>
                <a:buChar char="§"/>
              </a:pPr>
              <a:r>
                <a:rPr lang="en-US" sz="2800" dirty="0">
                  <a:latin typeface="+mj-lt"/>
                </a:rPr>
                <a:t>What types of quadrilaterals might be ordered?</a:t>
              </a:r>
              <a:endParaRPr lang="da-DK" sz="2800" dirty="0">
                <a:latin typeface="+mj-lt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3879850" y="5830888"/>
            <a:ext cx="176530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Group work</a:t>
            </a:r>
            <a:endParaRPr lang="en-US" b="1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5" name="TextBox 64"/>
          <p:cNvSpPr txBox="1"/>
          <p:nvPr/>
        </p:nvSpPr>
        <p:spPr>
          <a:xfrm rot="16200000">
            <a:off x="-462477" y="3324494"/>
            <a:ext cx="29569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Collaborative Assignment</a:t>
            </a:r>
            <a:endParaRPr lang="en-US" b="1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ight Arrow 42"/>
          <p:cNvSpPr>
            <a:spLocks noChangeArrowheads="1"/>
          </p:cNvSpPr>
          <p:nvPr/>
        </p:nvSpPr>
        <p:spPr bwMode="auto">
          <a:xfrm rot="-5400000">
            <a:off x="-1647309" y="3322970"/>
            <a:ext cx="5257800" cy="524835"/>
          </a:xfrm>
          <a:prstGeom prst="rightArrow">
            <a:avLst>
              <a:gd name="adj1" fmla="val 50000"/>
              <a:gd name="adj2" fmla="val 50008"/>
            </a:avLst>
          </a:prstGeom>
          <a:gradFill rotWithShape="1">
            <a:gsLst>
              <a:gs pos="0">
                <a:srgbClr val="BFBFBF">
                  <a:alpha val="0"/>
                </a:srgbClr>
              </a:gs>
              <a:gs pos="20000">
                <a:srgbClr val="BFBFBF">
                  <a:alpha val="20000"/>
                </a:srgbClr>
              </a:gs>
              <a:gs pos="50000">
                <a:srgbClr val="A6A6A6">
                  <a:alpha val="50000"/>
                </a:srgbClr>
              </a:gs>
              <a:gs pos="100000">
                <a:srgbClr val="595959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8" name="Right Arrow 47"/>
          <p:cNvSpPr>
            <a:spLocks noChangeArrowheads="1"/>
          </p:cNvSpPr>
          <p:nvPr/>
        </p:nvSpPr>
        <p:spPr bwMode="auto">
          <a:xfrm>
            <a:off x="1318437" y="6230938"/>
            <a:ext cx="7027051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BFBFBF">
                  <a:alpha val="0"/>
                </a:srgbClr>
              </a:gs>
              <a:gs pos="20000">
                <a:srgbClr val="BFBFBF">
                  <a:alpha val="20000"/>
                </a:srgbClr>
              </a:gs>
              <a:gs pos="50000">
                <a:srgbClr val="A6A6A6">
                  <a:alpha val="50000"/>
                </a:srgbClr>
              </a:gs>
              <a:gs pos="100000">
                <a:srgbClr val="595959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44880" y="180754"/>
            <a:ext cx="7567761" cy="6033534"/>
          </a:xfrm>
          <a:custGeom>
            <a:avLst/>
            <a:gdLst>
              <a:gd name="connsiteX0" fmla="*/ 0 w 6717156"/>
              <a:gd name="connsiteY0" fmla="*/ 0 h 4889279"/>
              <a:gd name="connsiteX1" fmla="*/ 6717156 w 6717156"/>
              <a:gd name="connsiteY1" fmla="*/ 0 h 4889279"/>
              <a:gd name="connsiteX2" fmla="*/ 6717156 w 6717156"/>
              <a:gd name="connsiteY2" fmla="*/ 4889279 h 4889279"/>
              <a:gd name="connsiteX3" fmla="*/ 0 w 6717156"/>
              <a:gd name="connsiteY3" fmla="*/ 4889279 h 4889279"/>
              <a:gd name="connsiteX4" fmla="*/ 0 w 6717156"/>
              <a:gd name="connsiteY4" fmla="*/ 0 h 4889279"/>
              <a:gd name="connsiteX0" fmla="*/ 244549 w 6717156"/>
              <a:gd name="connsiteY0" fmla="*/ 233916 h 4889279"/>
              <a:gd name="connsiteX1" fmla="*/ 6717156 w 6717156"/>
              <a:gd name="connsiteY1" fmla="*/ 0 h 4889279"/>
              <a:gd name="connsiteX2" fmla="*/ 6717156 w 6717156"/>
              <a:gd name="connsiteY2" fmla="*/ 4889279 h 4889279"/>
              <a:gd name="connsiteX3" fmla="*/ 0 w 6717156"/>
              <a:gd name="connsiteY3" fmla="*/ 4889279 h 4889279"/>
              <a:gd name="connsiteX4" fmla="*/ 244549 w 6717156"/>
              <a:gd name="connsiteY4" fmla="*/ 233916 h 4889279"/>
              <a:gd name="connsiteX0" fmla="*/ 1095154 w 7567761"/>
              <a:gd name="connsiteY0" fmla="*/ 233916 h 4889279"/>
              <a:gd name="connsiteX1" fmla="*/ 7567761 w 7567761"/>
              <a:gd name="connsiteY1" fmla="*/ 0 h 4889279"/>
              <a:gd name="connsiteX2" fmla="*/ 7567761 w 7567761"/>
              <a:gd name="connsiteY2" fmla="*/ 4889279 h 4889279"/>
              <a:gd name="connsiteX3" fmla="*/ 0 w 7567761"/>
              <a:gd name="connsiteY3" fmla="*/ 4772321 h 4889279"/>
              <a:gd name="connsiteX4" fmla="*/ 1095154 w 7567761"/>
              <a:gd name="connsiteY4" fmla="*/ 233916 h 4889279"/>
              <a:gd name="connsiteX0" fmla="*/ 1095154 w 7567761"/>
              <a:gd name="connsiteY0" fmla="*/ 1244009 h 5899372"/>
              <a:gd name="connsiteX1" fmla="*/ 7376375 w 7567761"/>
              <a:gd name="connsiteY1" fmla="*/ 0 h 5899372"/>
              <a:gd name="connsiteX2" fmla="*/ 7567761 w 7567761"/>
              <a:gd name="connsiteY2" fmla="*/ 5899372 h 5899372"/>
              <a:gd name="connsiteX3" fmla="*/ 0 w 7567761"/>
              <a:gd name="connsiteY3" fmla="*/ 5782414 h 5899372"/>
              <a:gd name="connsiteX4" fmla="*/ 1095154 w 7567761"/>
              <a:gd name="connsiteY4" fmla="*/ 1244009 h 589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7761" h="5899372">
                <a:moveTo>
                  <a:pt x="1095154" y="1244009"/>
                </a:moveTo>
                <a:lnTo>
                  <a:pt x="7376375" y="0"/>
                </a:lnTo>
                <a:lnTo>
                  <a:pt x="7567761" y="5899372"/>
                </a:lnTo>
                <a:lnTo>
                  <a:pt x="0" y="5782414"/>
                </a:lnTo>
                <a:lnTo>
                  <a:pt x="1095154" y="1244009"/>
                </a:lnTo>
                <a:close/>
              </a:path>
            </a:pathLst>
          </a:custGeom>
          <a:gradFill flip="none" rotWithShape="1">
            <a:gsLst>
              <a:gs pos="100000">
                <a:srgbClr val="00BEBC"/>
              </a:gs>
              <a:gs pos="0">
                <a:srgbClr val="007C82"/>
              </a:gs>
              <a:gs pos="60000">
                <a:srgbClr val="00FFFC"/>
              </a:gs>
            </a:gsLst>
            <a:lin ang="12900000" scaled="0"/>
            <a:tileRect/>
          </a:gradFill>
          <a:ln>
            <a:solidFill>
              <a:srgbClr val="007C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8177716" y="5780790"/>
            <a:ext cx="911074" cy="598671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Flowchart: Process 31"/>
          <p:cNvSpPr/>
          <p:nvPr/>
        </p:nvSpPr>
        <p:spPr>
          <a:xfrm>
            <a:off x="8267563" y="2115877"/>
            <a:ext cx="713001" cy="674908"/>
          </a:xfrm>
          <a:prstGeom prst="flowChartProcess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Parallelogram 32"/>
          <p:cNvSpPr/>
          <p:nvPr/>
        </p:nvSpPr>
        <p:spPr>
          <a:xfrm>
            <a:off x="8197923" y="5072321"/>
            <a:ext cx="911075" cy="598671"/>
          </a:xfrm>
          <a:prstGeom prst="parallelogram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Trapezoid 33"/>
          <p:cNvSpPr/>
          <p:nvPr/>
        </p:nvSpPr>
        <p:spPr>
          <a:xfrm>
            <a:off x="8080126" y="2901630"/>
            <a:ext cx="1033665" cy="598671"/>
          </a:xfrm>
          <a:prstGeom prst="trapezoid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Diamond 34"/>
          <p:cNvSpPr/>
          <p:nvPr/>
        </p:nvSpPr>
        <p:spPr>
          <a:xfrm>
            <a:off x="8075333" y="4373064"/>
            <a:ext cx="1013457" cy="598671"/>
          </a:xfrm>
          <a:prstGeom prst="diamond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474" name="Rektangel 13"/>
          <p:cNvSpPr>
            <a:spLocks noChangeArrowheads="1"/>
          </p:cNvSpPr>
          <p:nvPr/>
        </p:nvSpPr>
        <p:spPr bwMode="auto">
          <a:xfrm>
            <a:off x="1244009" y="1379585"/>
            <a:ext cx="669982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lvl="0" indent="-457200" defTabSz="9144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  <a:latin typeface="Constantia"/>
              </a:rPr>
              <a:t>Students will write a report  on one of the </a:t>
            </a: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3 orders </a:t>
            </a:r>
            <a:r>
              <a:rPr lang="en-US" sz="2400" dirty="0">
                <a:solidFill>
                  <a:prstClr val="black"/>
                </a:solidFill>
                <a:latin typeface="Constantia"/>
              </a:rPr>
              <a:t>of their </a:t>
            </a: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choice</a:t>
            </a:r>
          </a:p>
          <a:p>
            <a:pPr marL="457200" lvl="0" indent="-457200" defTabSz="9144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Students will explain </a:t>
            </a:r>
            <a:r>
              <a:rPr lang="en-US" sz="2400" dirty="0">
                <a:solidFill>
                  <a:prstClr val="black"/>
                </a:solidFill>
                <a:latin typeface="Constantia"/>
              </a:rPr>
              <a:t>their thinking process and strategies used to reach a </a:t>
            </a: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conclusion</a:t>
            </a:r>
          </a:p>
          <a:p>
            <a:pPr marL="457200" lvl="0" indent="-457200" defTabSz="9144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The students will explain why they pick the specific name for the quadrilateral using slopes and lengths of the lines</a:t>
            </a:r>
          </a:p>
          <a:p>
            <a:pPr marL="457200" lvl="0" indent="-457200" defTabSz="9144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Students will make the connection between Algebra and Geometry</a:t>
            </a:r>
          </a:p>
          <a:p>
            <a:pPr marL="457200" lvl="0" indent="-457200" defTabSz="9144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To make connection to Language Arts/Business standards, students may create their own business flyer using the shapes</a:t>
            </a:r>
          </a:p>
          <a:p>
            <a:pPr marL="457200" lvl="0" indent="-457200" defTabSz="9144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Students will </a:t>
            </a:r>
            <a:r>
              <a:rPr lang="en-US" sz="2400" dirty="0">
                <a:solidFill>
                  <a:prstClr val="black"/>
                </a:solidFill>
                <a:latin typeface="Constantia"/>
              </a:rPr>
              <a:t>present the report to </a:t>
            </a: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class</a:t>
            </a:r>
          </a:p>
          <a:p>
            <a:pPr marL="457200" lvl="0" indent="-457200" defTabSz="9144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2800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36" name="Diamond 35"/>
          <p:cNvSpPr/>
          <p:nvPr/>
        </p:nvSpPr>
        <p:spPr>
          <a:xfrm>
            <a:off x="8171981" y="956526"/>
            <a:ext cx="840366" cy="1010496"/>
          </a:xfrm>
          <a:custGeom>
            <a:avLst/>
            <a:gdLst>
              <a:gd name="connsiteX0" fmla="*/ 0 w 1033665"/>
              <a:gd name="connsiteY0" fmla="*/ 299336 h 598671"/>
              <a:gd name="connsiteX1" fmla="*/ 516833 w 1033665"/>
              <a:gd name="connsiteY1" fmla="*/ 0 h 598671"/>
              <a:gd name="connsiteX2" fmla="*/ 1033665 w 1033665"/>
              <a:gd name="connsiteY2" fmla="*/ 299336 h 598671"/>
              <a:gd name="connsiteX3" fmla="*/ 516833 w 1033665"/>
              <a:gd name="connsiteY3" fmla="*/ 598671 h 598671"/>
              <a:gd name="connsiteX4" fmla="*/ 0 w 1033665"/>
              <a:gd name="connsiteY4" fmla="*/ 299336 h 598671"/>
              <a:gd name="connsiteX0" fmla="*/ 0 w 1033665"/>
              <a:gd name="connsiteY0" fmla="*/ 0 h 870246"/>
              <a:gd name="connsiteX1" fmla="*/ 548731 w 1033665"/>
              <a:gd name="connsiteY1" fmla="*/ 870246 h 870246"/>
              <a:gd name="connsiteX2" fmla="*/ 1033665 w 1033665"/>
              <a:gd name="connsiteY2" fmla="*/ 0 h 870246"/>
              <a:gd name="connsiteX3" fmla="*/ 516833 w 1033665"/>
              <a:gd name="connsiteY3" fmla="*/ 299335 h 870246"/>
              <a:gd name="connsiteX4" fmla="*/ 0 w 1033665"/>
              <a:gd name="connsiteY4" fmla="*/ 0 h 870246"/>
              <a:gd name="connsiteX0" fmla="*/ 0 w 1033665"/>
              <a:gd name="connsiteY0" fmla="*/ 476841 h 1347087"/>
              <a:gd name="connsiteX1" fmla="*/ 548731 w 1033665"/>
              <a:gd name="connsiteY1" fmla="*/ 1347087 h 1347087"/>
              <a:gd name="connsiteX2" fmla="*/ 1033665 w 1033665"/>
              <a:gd name="connsiteY2" fmla="*/ 476841 h 1347087"/>
              <a:gd name="connsiteX3" fmla="*/ 516833 w 1033665"/>
              <a:gd name="connsiteY3" fmla="*/ 0 h 1347087"/>
              <a:gd name="connsiteX4" fmla="*/ 0 w 1033665"/>
              <a:gd name="connsiteY4" fmla="*/ 476841 h 1347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665" h="1347087">
                <a:moveTo>
                  <a:pt x="0" y="476841"/>
                </a:moveTo>
                <a:lnTo>
                  <a:pt x="548731" y="1347087"/>
                </a:lnTo>
                <a:lnTo>
                  <a:pt x="1033665" y="476841"/>
                </a:lnTo>
                <a:lnTo>
                  <a:pt x="516833" y="0"/>
                </a:lnTo>
                <a:lnTo>
                  <a:pt x="0" y="476841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Trapezoid 37"/>
          <p:cNvSpPr/>
          <p:nvPr/>
        </p:nvSpPr>
        <p:spPr>
          <a:xfrm>
            <a:off x="8080126" y="3703098"/>
            <a:ext cx="1033665" cy="598671"/>
          </a:xfrm>
          <a:custGeom>
            <a:avLst/>
            <a:gdLst>
              <a:gd name="connsiteX0" fmla="*/ 0 w 1033665"/>
              <a:gd name="connsiteY0" fmla="*/ 598671 h 598671"/>
              <a:gd name="connsiteX1" fmla="*/ 149668 w 1033665"/>
              <a:gd name="connsiteY1" fmla="*/ 0 h 598671"/>
              <a:gd name="connsiteX2" fmla="*/ 883997 w 1033665"/>
              <a:gd name="connsiteY2" fmla="*/ 0 h 598671"/>
              <a:gd name="connsiteX3" fmla="*/ 1033665 w 1033665"/>
              <a:gd name="connsiteY3" fmla="*/ 598671 h 598671"/>
              <a:gd name="connsiteX4" fmla="*/ 0 w 1033665"/>
              <a:gd name="connsiteY4" fmla="*/ 598671 h 598671"/>
              <a:gd name="connsiteX0" fmla="*/ 0 w 1033665"/>
              <a:gd name="connsiteY0" fmla="*/ 598671 h 598671"/>
              <a:gd name="connsiteX1" fmla="*/ 309157 w 1033665"/>
              <a:gd name="connsiteY1" fmla="*/ 0 h 598671"/>
              <a:gd name="connsiteX2" fmla="*/ 883997 w 1033665"/>
              <a:gd name="connsiteY2" fmla="*/ 0 h 598671"/>
              <a:gd name="connsiteX3" fmla="*/ 1033665 w 1033665"/>
              <a:gd name="connsiteY3" fmla="*/ 598671 h 598671"/>
              <a:gd name="connsiteX4" fmla="*/ 0 w 1033665"/>
              <a:gd name="connsiteY4" fmla="*/ 598671 h 598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665" h="598671">
                <a:moveTo>
                  <a:pt x="0" y="598671"/>
                </a:moveTo>
                <a:lnTo>
                  <a:pt x="309157" y="0"/>
                </a:lnTo>
                <a:lnTo>
                  <a:pt x="883997" y="0"/>
                </a:lnTo>
                <a:lnTo>
                  <a:pt x="1033665" y="598671"/>
                </a:lnTo>
                <a:lnTo>
                  <a:pt x="0" y="598671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620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ight Arrow 42"/>
          <p:cNvSpPr>
            <a:spLocks noChangeArrowheads="1"/>
          </p:cNvSpPr>
          <p:nvPr/>
        </p:nvSpPr>
        <p:spPr bwMode="auto">
          <a:xfrm rot="-5400000">
            <a:off x="-1647309" y="3322970"/>
            <a:ext cx="5257800" cy="524835"/>
          </a:xfrm>
          <a:prstGeom prst="rightArrow">
            <a:avLst>
              <a:gd name="adj1" fmla="val 50000"/>
              <a:gd name="adj2" fmla="val 50008"/>
            </a:avLst>
          </a:prstGeom>
          <a:gradFill rotWithShape="1">
            <a:gsLst>
              <a:gs pos="0">
                <a:srgbClr val="BFBFBF">
                  <a:alpha val="0"/>
                </a:srgbClr>
              </a:gs>
              <a:gs pos="20000">
                <a:srgbClr val="BFBFBF">
                  <a:alpha val="20000"/>
                </a:srgbClr>
              </a:gs>
              <a:gs pos="50000">
                <a:srgbClr val="A6A6A6">
                  <a:alpha val="50000"/>
                </a:srgbClr>
              </a:gs>
              <a:gs pos="100000">
                <a:srgbClr val="595959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8" name="Right Arrow 47"/>
          <p:cNvSpPr>
            <a:spLocks noChangeArrowheads="1"/>
          </p:cNvSpPr>
          <p:nvPr/>
        </p:nvSpPr>
        <p:spPr bwMode="auto">
          <a:xfrm>
            <a:off x="1318437" y="6230938"/>
            <a:ext cx="7027051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BFBFBF">
                  <a:alpha val="0"/>
                </a:srgbClr>
              </a:gs>
              <a:gs pos="20000">
                <a:srgbClr val="BFBFBF">
                  <a:alpha val="20000"/>
                </a:srgbClr>
              </a:gs>
              <a:gs pos="50000">
                <a:srgbClr val="A6A6A6">
                  <a:alpha val="50000"/>
                </a:srgbClr>
              </a:gs>
              <a:gs pos="100000">
                <a:srgbClr val="595959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44880" y="180754"/>
            <a:ext cx="7567761" cy="6033534"/>
          </a:xfrm>
          <a:custGeom>
            <a:avLst/>
            <a:gdLst>
              <a:gd name="connsiteX0" fmla="*/ 0 w 6717156"/>
              <a:gd name="connsiteY0" fmla="*/ 0 h 4889279"/>
              <a:gd name="connsiteX1" fmla="*/ 6717156 w 6717156"/>
              <a:gd name="connsiteY1" fmla="*/ 0 h 4889279"/>
              <a:gd name="connsiteX2" fmla="*/ 6717156 w 6717156"/>
              <a:gd name="connsiteY2" fmla="*/ 4889279 h 4889279"/>
              <a:gd name="connsiteX3" fmla="*/ 0 w 6717156"/>
              <a:gd name="connsiteY3" fmla="*/ 4889279 h 4889279"/>
              <a:gd name="connsiteX4" fmla="*/ 0 w 6717156"/>
              <a:gd name="connsiteY4" fmla="*/ 0 h 4889279"/>
              <a:gd name="connsiteX0" fmla="*/ 244549 w 6717156"/>
              <a:gd name="connsiteY0" fmla="*/ 233916 h 4889279"/>
              <a:gd name="connsiteX1" fmla="*/ 6717156 w 6717156"/>
              <a:gd name="connsiteY1" fmla="*/ 0 h 4889279"/>
              <a:gd name="connsiteX2" fmla="*/ 6717156 w 6717156"/>
              <a:gd name="connsiteY2" fmla="*/ 4889279 h 4889279"/>
              <a:gd name="connsiteX3" fmla="*/ 0 w 6717156"/>
              <a:gd name="connsiteY3" fmla="*/ 4889279 h 4889279"/>
              <a:gd name="connsiteX4" fmla="*/ 244549 w 6717156"/>
              <a:gd name="connsiteY4" fmla="*/ 233916 h 4889279"/>
              <a:gd name="connsiteX0" fmla="*/ 1095154 w 7567761"/>
              <a:gd name="connsiteY0" fmla="*/ 233916 h 4889279"/>
              <a:gd name="connsiteX1" fmla="*/ 7567761 w 7567761"/>
              <a:gd name="connsiteY1" fmla="*/ 0 h 4889279"/>
              <a:gd name="connsiteX2" fmla="*/ 7567761 w 7567761"/>
              <a:gd name="connsiteY2" fmla="*/ 4889279 h 4889279"/>
              <a:gd name="connsiteX3" fmla="*/ 0 w 7567761"/>
              <a:gd name="connsiteY3" fmla="*/ 4772321 h 4889279"/>
              <a:gd name="connsiteX4" fmla="*/ 1095154 w 7567761"/>
              <a:gd name="connsiteY4" fmla="*/ 233916 h 4889279"/>
              <a:gd name="connsiteX0" fmla="*/ 1095154 w 7567761"/>
              <a:gd name="connsiteY0" fmla="*/ 1244009 h 5899372"/>
              <a:gd name="connsiteX1" fmla="*/ 7376375 w 7567761"/>
              <a:gd name="connsiteY1" fmla="*/ 0 h 5899372"/>
              <a:gd name="connsiteX2" fmla="*/ 7567761 w 7567761"/>
              <a:gd name="connsiteY2" fmla="*/ 5899372 h 5899372"/>
              <a:gd name="connsiteX3" fmla="*/ 0 w 7567761"/>
              <a:gd name="connsiteY3" fmla="*/ 5782414 h 5899372"/>
              <a:gd name="connsiteX4" fmla="*/ 1095154 w 7567761"/>
              <a:gd name="connsiteY4" fmla="*/ 1244009 h 589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7761" h="5899372">
                <a:moveTo>
                  <a:pt x="1095154" y="1244009"/>
                </a:moveTo>
                <a:lnTo>
                  <a:pt x="7376375" y="0"/>
                </a:lnTo>
                <a:lnTo>
                  <a:pt x="7567761" y="5899372"/>
                </a:lnTo>
                <a:lnTo>
                  <a:pt x="0" y="5782414"/>
                </a:lnTo>
                <a:lnTo>
                  <a:pt x="1095154" y="1244009"/>
                </a:lnTo>
                <a:close/>
              </a:path>
            </a:pathLst>
          </a:custGeom>
          <a:gradFill flip="none" rotWithShape="1">
            <a:gsLst>
              <a:gs pos="100000">
                <a:srgbClr val="00BEBC"/>
              </a:gs>
              <a:gs pos="0">
                <a:srgbClr val="007C82"/>
              </a:gs>
              <a:gs pos="60000">
                <a:srgbClr val="00FFFC"/>
              </a:gs>
            </a:gsLst>
            <a:lin ang="12900000" scaled="0"/>
            <a:tileRect/>
          </a:gradFill>
          <a:ln>
            <a:solidFill>
              <a:srgbClr val="007C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8177716" y="5780790"/>
            <a:ext cx="911074" cy="598671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Flowchart: Process 31"/>
          <p:cNvSpPr/>
          <p:nvPr/>
        </p:nvSpPr>
        <p:spPr>
          <a:xfrm>
            <a:off x="8267563" y="2115877"/>
            <a:ext cx="713001" cy="674908"/>
          </a:xfrm>
          <a:prstGeom prst="flowChartProcess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Parallelogram 32"/>
          <p:cNvSpPr/>
          <p:nvPr/>
        </p:nvSpPr>
        <p:spPr>
          <a:xfrm>
            <a:off x="8197923" y="5072321"/>
            <a:ext cx="911075" cy="598671"/>
          </a:xfrm>
          <a:prstGeom prst="parallelogram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Trapezoid 33"/>
          <p:cNvSpPr/>
          <p:nvPr/>
        </p:nvSpPr>
        <p:spPr>
          <a:xfrm>
            <a:off x="8080126" y="2901630"/>
            <a:ext cx="1033665" cy="598671"/>
          </a:xfrm>
          <a:prstGeom prst="trapezoid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Diamond 34"/>
          <p:cNvSpPr/>
          <p:nvPr/>
        </p:nvSpPr>
        <p:spPr>
          <a:xfrm>
            <a:off x="8075333" y="4373064"/>
            <a:ext cx="1013457" cy="598671"/>
          </a:xfrm>
          <a:prstGeom prst="diamond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474" name="Rektangel 13"/>
          <p:cNvSpPr>
            <a:spLocks noChangeArrowheads="1"/>
          </p:cNvSpPr>
          <p:nvPr/>
        </p:nvSpPr>
        <p:spPr bwMode="auto">
          <a:xfrm>
            <a:off x="1244009" y="1379585"/>
            <a:ext cx="669982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Formative Feedback</a:t>
            </a:r>
          </a:p>
          <a:p>
            <a:pPr marL="457200" lvl="0" indent="-457200" defTabSz="9144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2400" dirty="0">
              <a:solidFill>
                <a:prstClr val="black"/>
              </a:solidFill>
              <a:latin typeface="Constantia"/>
            </a:endParaRPr>
          </a:p>
          <a:p>
            <a:pPr marL="457200" lvl="0" indent="-457200" defTabSz="9144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Assess students’ ability to demonstrate knowledge and skills</a:t>
            </a:r>
          </a:p>
          <a:p>
            <a:pPr marL="457200" lvl="0" indent="-457200" defTabSz="9144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Feedback improve s student completion of the learning tasks</a:t>
            </a:r>
          </a:p>
          <a:p>
            <a:pPr marL="457200" lvl="0" indent="-457200" defTabSz="9144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2400" dirty="0" smtClean="0">
              <a:solidFill>
                <a:prstClr val="black"/>
              </a:solidFill>
              <a:latin typeface="Constantia"/>
            </a:endParaRPr>
          </a:p>
          <a:p>
            <a:pPr marL="457200" lvl="0" indent="-457200" defTabSz="9144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2800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36" name="Diamond 35"/>
          <p:cNvSpPr/>
          <p:nvPr/>
        </p:nvSpPr>
        <p:spPr>
          <a:xfrm>
            <a:off x="8171981" y="956526"/>
            <a:ext cx="840366" cy="1010496"/>
          </a:xfrm>
          <a:custGeom>
            <a:avLst/>
            <a:gdLst>
              <a:gd name="connsiteX0" fmla="*/ 0 w 1033665"/>
              <a:gd name="connsiteY0" fmla="*/ 299336 h 598671"/>
              <a:gd name="connsiteX1" fmla="*/ 516833 w 1033665"/>
              <a:gd name="connsiteY1" fmla="*/ 0 h 598671"/>
              <a:gd name="connsiteX2" fmla="*/ 1033665 w 1033665"/>
              <a:gd name="connsiteY2" fmla="*/ 299336 h 598671"/>
              <a:gd name="connsiteX3" fmla="*/ 516833 w 1033665"/>
              <a:gd name="connsiteY3" fmla="*/ 598671 h 598671"/>
              <a:gd name="connsiteX4" fmla="*/ 0 w 1033665"/>
              <a:gd name="connsiteY4" fmla="*/ 299336 h 598671"/>
              <a:gd name="connsiteX0" fmla="*/ 0 w 1033665"/>
              <a:gd name="connsiteY0" fmla="*/ 0 h 870246"/>
              <a:gd name="connsiteX1" fmla="*/ 548731 w 1033665"/>
              <a:gd name="connsiteY1" fmla="*/ 870246 h 870246"/>
              <a:gd name="connsiteX2" fmla="*/ 1033665 w 1033665"/>
              <a:gd name="connsiteY2" fmla="*/ 0 h 870246"/>
              <a:gd name="connsiteX3" fmla="*/ 516833 w 1033665"/>
              <a:gd name="connsiteY3" fmla="*/ 299335 h 870246"/>
              <a:gd name="connsiteX4" fmla="*/ 0 w 1033665"/>
              <a:gd name="connsiteY4" fmla="*/ 0 h 870246"/>
              <a:gd name="connsiteX0" fmla="*/ 0 w 1033665"/>
              <a:gd name="connsiteY0" fmla="*/ 476841 h 1347087"/>
              <a:gd name="connsiteX1" fmla="*/ 548731 w 1033665"/>
              <a:gd name="connsiteY1" fmla="*/ 1347087 h 1347087"/>
              <a:gd name="connsiteX2" fmla="*/ 1033665 w 1033665"/>
              <a:gd name="connsiteY2" fmla="*/ 476841 h 1347087"/>
              <a:gd name="connsiteX3" fmla="*/ 516833 w 1033665"/>
              <a:gd name="connsiteY3" fmla="*/ 0 h 1347087"/>
              <a:gd name="connsiteX4" fmla="*/ 0 w 1033665"/>
              <a:gd name="connsiteY4" fmla="*/ 476841 h 1347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665" h="1347087">
                <a:moveTo>
                  <a:pt x="0" y="476841"/>
                </a:moveTo>
                <a:lnTo>
                  <a:pt x="548731" y="1347087"/>
                </a:lnTo>
                <a:lnTo>
                  <a:pt x="1033665" y="476841"/>
                </a:lnTo>
                <a:lnTo>
                  <a:pt x="516833" y="0"/>
                </a:lnTo>
                <a:lnTo>
                  <a:pt x="0" y="476841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Trapezoid 37"/>
          <p:cNvSpPr/>
          <p:nvPr/>
        </p:nvSpPr>
        <p:spPr>
          <a:xfrm>
            <a:off x="8080126" y="3703098"/>
            <a:ext cx="1033665" cy="598671"/>
          </a:xfrm>
          <a:custGeom>
            <a:avLst/>
            <a:gdLst>
              <a:gd name="connsiteX0" fmla="*/ 0 w 1033665"/>
              <a:gd name="connsiteY0" fmla="*/ 598671 h 598671"/>
              <a:gd name="connsiteX1" fmla="*/ 149668 w 1033665"/>
              <a:gd name="connsiteY1" fmla="*/ 0 h 598671"/>
              <a:gd name="connsiteX2" fmla="*/ 883997 w 1033665"/>
              <a:gd name="connsiteY2" fmla="*/ 0 h 598671"/>
              <a:gd name="connsiteX3" fmla="*/ 1033665 w 1033665"/>
              <a:gd name="connsiteY3" fmla="*/ 598671 h 598671"/>
              <a:gd name="connsiteX4" fmla="*/ 0 w 1033665"/>
              <a:gd name="connsiteY4" fmla="*/ 598671 h 598671"/>
              <a:gd name="connsiteX0" fmla="*/ 0 w 1033665"/>
              <a:gd name="connsiteY0" fmla="*/ 598671 h 598671"/>
              <a:gd name="connsiteX1" fmla="*/ 309157 w 1033665"/>
              <a:gd name="connsiteY1" fmla="*/ 0 h 598671"/>
              <a:gd name="connsiteX2" fmla="*/ 883997 w 1033665"/>
              <a:gd name="connsiteY2" fmla="*/ 0 h 598671"/>
              <a:gd name="connsiteX3" fmla="*/ 1033665 w 1033665"/>
              <a:gd name="connsiteY3" fmla="*/ 598671 h 598671"/>
              <a:gd name="connsiteX4" fmla="*/ 0 w 1033665"/>
              <a:gd name="connsiteY4" fmla="*/ 598671 h 598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665" h="598671">
                <a:moveTo>
                  <a:pt x="0" y="598671"/>
                </a:moveTo>
                <a:lnTo>
                  <a:pt x="309157" y="0"/>
                </a:lnTo>
                <a:lnTo>
                  <a:pt x="883997" y="0"/>
                </a:lnTo>
                <a:lnTo>
                  <a:pt x="1033665" y="598671"/>
                </a:lnTo>
                <a:lnTo>
                  <a:pt x="0" y="598671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Amna Ahmad 2014 ©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71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90500" y="139700"/>
            <a:ext cx="172878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atin typeface="+mj-lt"/>
                <a:ea typeface="ＭＳ Ｐゴシック" pitchFamily="-105" charset="-128"/>
                <a:cs typeface="ＭＳ Ｐゴシック" pitchFamily="-105" charset="-128"/>
              </a:rPr>
              <a:t>CSHS</a:t>
            </a:r>
            <a:endParaRPr lang="en-US" dirty="0">
              <a:latin typeface="+mj-lt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43" name="Right Arrow 42"/>
          <p:cNvSpPr>
            <a:spLocks noChangeArrowheads="1"/>
          </p:cNvSpPr>
          <p:nvPr/>
        </p:nvSpPr>
        <p:spPr bwMode="auto">
          <a:xfrm rot="-5400000">
            <a:off x="-1647309" y="3322970"/>
            <a:ext cx="5257800" cy="524835"/>
          </a:xfrm>
          <a:prstGeom prst="rightArrow">
            <a:avLst>
              <a:gd name="adj1" fmla="val 50000"/>
              <a:gd name="adj2" fmla="val 50008"/>
            </a:avLst>
          </a:prstGeom>
          <a:gradFill rotWithShape="1">
            <a:gsLst>
              <a:gs pos="0">
                <a:srgbClr val="BFBFBF">
                  <a:alpha val="0"/>
                </a:srgbClr>
              </a:gs>
              <a:gs pos="20000">
                <a:srgbClr val="BFBFBF">
                  <a:alpha val="20000"/>
                </a:srgbClr>
              </a:gs>
              <a:gs pos="50000">
                <a:srgbClr val="A6A6A6">
                  <a:alpha val="50000"/>
                </a:srgbClr>
              </a:gs>
              <a:gs pos="100000">
                <a:srgbClr val="595959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8" name="Right Arrow 47"/>
          <p:cNvSpPr>
            <a:spLocks noChangeArrowheads="1"/>
          </p:cNvSpPr>
          <p:nvPr/>
        </p:nvSpPr>
        <p:spPr bwMode="auto">
          <a:xfrm>
            <a:off x="1318437" y="6230938"/>
            <a:ext cx="7027051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BFBFBF">
                  <a:alpha val="0"/>
                </a:srgbClr>
              </a:gs>
              <a:gs pos="20000">
                <a:srgbClr val="BFBFBF">
                  <a:alpha val="20000"/>
                </a:srgbClr>
              </a:gs>
              <a:gs pos="50000">
                <a:srgbClr val="A6A6A6">
                  <a:alpha val="50000"/>
                </a:srgbClr>
              </a:gs>
              <a:gs pos="100000">
                <a:srgbClr val="595959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44880" y="180754"/>
            <a:ext cx="7567761" cy="6033534"/>
          </a:xfrm>
          <a:custGeom>
            <a:avLst/>
            <a:gdLst>
              <a:gd name="connsiteX0" fmla="*/ 0 w 6717156"/>
              <a:gd name="connsiteY0" fmla="*/ 0 h 4889279"/>
              <a:gd name="connsiteX1" fmla="*/ 6717156 w 6717156"/>
              <a:gd name="connsiteY1" fmla="*/ 0 h 4889279"/>
              <a:gd name="connsiteX2" fmla="*/ 6717156 w 6717156"/>
              <a:gd name="connsiteY2" fmla="*/ 4889279 h 4889279"/>
              <a:gd name="connsiteX3" fmla="*/ 0 w 6717156"/>
              <a:gd name="connsiteY3" fmla="*/ 4889279 h 4889279"/>
              <a:gd name="connsiteX4" fmla="*/ 0 w 6717156"/>
              <a:gd name="connsiteY4" fmla="*/ 0 h 4889279"/>
              <a:gd name="connsiteX0" fmla="*/ 244549 w 6717156"/>
              <a:gd name="connsiteY0" fmla="*/ 233916 h 4889279"/>
              <a:gd name="connsiteX1" fmla="*/ 6717156 w 6717156"/>
              <a:gd name="connsiteY1" fmla="*/ 0 h 4889279"/>
              <a:gd name="connsiteX2" fmla="*/ 6717156 w 6717156"/>
              <a:gd name="connsiteY2" fmla="*/ 4889279 h 4889279"/>
              <a:gd name="connsiteX3" fmla="*/ 0 w 6717156"/>
              <a:gd name="connsiteY3" fmla="*/ 4889279 h 4889279"/>
              <a:gd name="connsiteX4" fmla="*/ 244549 w 6717156"/>
              <a:gd name="connsiteY4" fmla="*/ 233916 h 4889279"/>
              <a:gd name="connsiteX0" fmla="*/ 1095154 w 7567761"/>
              <a:gd name="connsiteY0" fmla="*/ 233916 h 4889279"/>
              <a:gd name="connsiteX1" fmla="*/ 7567761 w 7567761"/>
              <a:gd name="connsiteY1" fmla="*/ 0 h 4889279"/>
              <a:gd name="connsiteX2" fmla="*/ 7567761 w 7567761"/>
              <a:gd name="connsiteY2" fmla="*/ 4889279 h 4889279"/>
              <a:gd name="connsiteX3" fmla="*/ 0 w 7567761"/>
              <a:gd name="connsiteY3" fmla="*/ 4772321 h 4889279"/>
              <a:gd name="connsiteX4" fmla="*/ 1095154 w 7567761"/>
              <a:gd name="connsiteY4" fmla="*/ 233916 h 4889279"/>
              <a:gd name="connsiteX0" fmla="*/ 1095154 w 7567761"/>
              <a:gd name="connsiteY0" fmla="*/ 1244009 h 5899372"/>
              <a:gd name="connsiteX1" fmla="*/ 7376375 w 7567761"/>
              <a:gd name="connsiteY1" fmla="*/ 0 h 5899372"/>
              <a:gd name="connsiteX2" fmla="*/ 7567761 w 7567761"/>
              <a:gd name="connsiteY2" fmla="*/ 5899372 h 5899372"/>
              <a:gd name="connsiteX3" fmla="*/ 0 w 7567761"/>
              <a:gd name="connsiteY3" fmla="*/ 5782414 h 5899372"/>
              <a:gd name="connsiteX4" fmla="*/ 1095154 w 7567761"/>
              <a:gd name="connsiteY4" fmla="*/ 1244009 h 589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7761" h="5899372">
                <a:moveTo>
                  <a:pt x="1095154" y="1244009"/>
                </a:moveTo>
                <a:lnTo>
                  <a:pt x="7376375" y="0"/>
                </a:lnTo>
                <a:lnTo>
                  <a:pt x="7567761" y="5899372"/>
                </a:lnTo>
                <a:lnTo>
                  <a:pt x="0" y="5782414"/>
                </a:lnTo>
                <a:lnTo>
                  <a:pt x="1095154" y="1244009"/>
                </a:lnTo>
                <a:close/>
              </a:path>
            </a:pathLst>
          </a:custGeom>
          <a:gradFill flip="none" rotWithShape="1">
            <a:gsLst>
              <a:gs pos="100000">
                <a:srgbClr val="00BEBC"/>
              </a:gs>
              <a:gs pos="0">
                <a:srgbClr val="007C82"/>
              </a:gs>
              <a:gs pos="60000">
                <a:srgbClr val="00FFFC"/>
              </a:gs>
            </a:gsLst>
            <a:lin ang="12900000" scaled="0"/>
            <a:tileRect/>
          </a:gradFill>
          <a:ln>
            <a:solidFill>
              <a:srgbClr val="007C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8177716" y="5780790"/>
            <a:ext cx="911074" cy="598671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Flowchart: Process 31"/>
          <p:cNvSpPr/>
          <p:nvPr/>
        </p:nvSpPr>
        <p:spPr>
          <a:xfrm>
            <a:off x="8235663" y="3626010"/>
            <a:ext cx="713001" cy="674908"/>
          </a:xfrm>
          <a:prstGeom prst="flowChartProcess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Parallelogram 32"/>
          <p:cNvSpPr/>
          <p:nvPr/>
        </p:nvSpPr>
        <p:spPr>
          <a:xfrm>
            <a:off x="8197923" y="5072321"/>
            <a:ext cx="911075" cy="598671"/>
          </a:xfrm>
          <a:prstGeom prst="parallelogram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Trapezoid 33"/>
          <p:cNvSpPr/>
          <p:nvPr/>
        </p:nvSpPr>
        <p:spPr>
          <a:xfrm>
            <a:off x="8077252" y="2133271"/>
            <a:ext cx="1033665" cy="598671"/>
          </a:xfrm>
          <a:prstGeom prst="trapezoid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Diamond 34"/>
          <p:cNvSpPr/>
          <p:nvPr/>
        </p:nvSpPr>
        <p:spPr>
          <a:xfrm>
            <a:off x="8075333" y="4373064"/>
            <a:ext cx="1013457" cy="598671"/>
          </a:xfrm>
          <a:prstGeom prst="diamond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474" name="Rektangel 13"/>
          <p:cNvSpPr>
            <a:spLocks noChangeArrowheads="1"/>
          </p:cNvSpPr>
          <p:nvPr/>
        </p:nvSpPr>
        <p:spPr bwMode="auto">
          <a:xfrm>
            <a:off x="1244009" y="1379585"/>
            <a:ext cx="6699822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References</a:t>
            </a:r>
          </a:p>
          <a:p>
            <a:pPr marL="457200" lvl="0" indent="-457200" defTabSz="9144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2400" dirty="0">
              <a:solidFill>
                <a:prstClr val="black"/>
              </a:solidFill>
              <a:latin typeface="Constantia"/>
            </a:endParaRPr>
          </a:p>
          <a:p>
            <a:pPr marL="457200" lvl="0" indent="-457200" defTabSz="9144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  <a:latin typeface="Constantia"/>
                <a:hlinkClick r:id="rId2"/>
              </a:rPr>
              <a:t>http://</a:t>
            </a:r>
            <a:r>
              <a:rPr lang="en-US" sz="2400" dirty="0" smtClean="0">
                <a:solidFill>
                  <a:prstClr val="black"/>
                </a:solidFill>
                <a:latin typeface="Constantia"/>
                <a:hlinkClick r:id="rId2"/>
              </a:rPr>
              <a:t>map.mathshell.org/materials/stds.php</a:t>
            </a:r>
            <a:endParaRPr lang="en-US" sz="2400" dirty="0" smtClean="0">
              <a:solidFill>
                <a:prstClr val="black"/>
              </a:solidFill>
              <a:latin typeface="Constantia"/>
            </a:endParaRPr>
          </a:p>
          <a:p>
            <a:pPr marL="457200" lvl="0" indent="-457200" defTabSz="9144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College Preparatory Mathematic (CPM)</a:t>
            </a:r>
          </a:p>
          <a:p>
            <a:pPr marL="457200" lvl="0" indent="-457200" defTabSz="9144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 err="1" smtClean="0">
                <a:solidFill>
                  <a:prstClr val="black"/>
                </a:solidFill>
                <a:latin typeface="Constantia"/>
              </a:rPr>
              <a:t>InnovateED</a:t>
            </a:r>
            <a:r>
              <a:rPr lang="en-US" sz="2400" dirty="0" smtClean="0">
                <a:solidFill>
                  <a:prstClr val="black"/>
                </a:solidFill>
                <a:latin typeface="Constantia"/>
              </a:rPr>
              <a:t>-Advance Educational Excellence</a:t>
            </a:r>
          </a:p>
          <a:p>
            <a:pPr marL="457200" lvl="0" indent="-457200" defTabSz="9144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2400" dirty="0" smtClean="0">
              <a:solidFill>
                <a:prstClr val="black"/>
              </a:solidFill>
              <a:latin typeface="Constantia"/>
            </a:endParaRPr>
          </a:p>
          <a:p>
            <a:pPr marL="457200" lvl="0" indent="-457200" defTabSz="9144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2800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36" name="Diamond 35"/>
          <p:cNvSpPr/>
          <p:nvPr/>
        </p:nvSpPr>
        <p:spPr>
          <a:xfrm>
            <a:off x="8171981" y="956526"/>
            <a:ext cx="840366" cy="1010496"/>
          </a:xfrm>
          <a:custGeom>
            <a:avLst/>
            <a:gdLst>
              <a:gd name="connsiteX0" fmla="*/ 0 w 1033665"/>
              <a:gd name="connsiteY0" fmla="*/ 299336 h 598671"/>
              <a:gd name="connsiteX1" fmla="*/ 516833 w 1033665"/>
              <a:gd name="connsiteY1" fmla="*/ 0 h 598671"/>
              <a:gd name="connsiteX2" fmla="*/ 1033665 w 1033665"/>
              <a:gd name="connsiteY2" fmla="*/ 299336 h 598671"/>
              <a:gd name="connsiteX3" fmla="*/ 516833 w 1033665"/>
              <a:gd name="connsiteY3" fmla="*/ 598671 h 598671"/>
              <a:gd name="connsiteX4" fmla="*/ 0 w 1033665"/>
              <a:gd name="connsiteY4" fmla="*/ 299336 h 598671"/>
              <a:gd name="connsiteX0" fmla="*/ 0 w 1033665"/>
              <a:gd name="connsiteY0" fmla="*/ 0 h 870246"/>
              <a:gd name="connsiteX1" fmla="*/ 548731 w 1033665"/>
              <a:gd name="connsiteY1" fmla="*/ 870246 h 870246"/>
              <a:gd name="connsiteX2" fmla="*/ 1033665 w 1033665"/>
              <a:gd name="connsiteY2" fmla="*/ 0 h 870246"/>
              <a:gd name="connsiteX3" fmla="*/ 516833 w 1033665"/>
              <a:gd name="connsiteY3" fmla="*/ 299335 h 870246"/>
              <a:gd name="connsiteX4" fmla="*/ 0 w 1033665"/>
              <a:gd name="connsiteY4" fmla="*/ 0 h 870246"/>
              <a:gd name="connsiteX0" fmla="*/ 0 w 1033665"/>
              <a:gd name="connsiteY0" fmla="*/ 476841 h 1347087"/>
              <a:gd name="connsiteX1" fmla="*/ 548731 w 1033665"/>
              <a:gd name="connsiteY1" fmla="*/ 1347087 h 1347087"/>
              <a:gd name="connsiteX2" fmla="*/ 1033665 w 1033665"/>
              <a:gd name="connsiteY2" fmla="*/ 476841 h 1347087"/>
              <a:gd name="connsiteX3" fmla="*/ 516833 w 1033665"/>
              <a:gd name="connsiteY3" fmla="*/ 0 h 1347087"/>
              <a:gd name="connsiteX4" fmla="*/ 0 w 1033665"/>
              <a:gd name="connsiteY4" fmla="*/ 476841 h 1347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665" h="1347087">
                <a:moveTo>
                  <a:pt x="0" y="476841"/>
                </a:moveTo>
                <a:lnTo>
                  <a:pt x="548731" y="1347087"/>
                </a:lnTo>
                <a:lnTo>
                  <a:pt x="1033665" y="476841"/>
                </a:lnTo>
                <a:lnTo>
                  <a:pt x="516833" y="0"/>
                </a:lnTo>
                <a:lnTo>
                  <a:pt x="0" y="476841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Trapezoid 37"/>
          <p:cNvSpPr/>
          <p:nvPr/>
        </p:nvSpPr>
        <p:spPr>
          <a:xfrm>
            <a:off x="8104545" y="2797140"/>
            <a:ext cx="1033665" cy="598671"/>
          </a:xfrm>
          <a:custGeom>
            <a:avLst/>
            <a:gdLst>
              <a:gd name="connsiteX0" fmla="*/ 0 w 1033665"/>
              <a:gd name="connsiteY0" fmla="*/ 598671 h 598671"/>
              <a:gd name="connsiteX1" fmla="*/ 149668 w 1033665"/>
              <a:gd name="connsiteY1" fmla="*/ 0 h 598671"/>
              <a:gd name="connsiteX2" fmla="*/ 883997 w 1033665"/>
              <a:gd name="connsiteY2" fmla="*/ 0 h 598671"/>
              <a:gd name="connsiteX3" fmla="*/ 1033665 w 1033665"/>
              <a:gd name="connsiteY3" fmla="*/ 598671 h 598671"/>
              <a:gd name="connsiteX4" fmla="*/ 0 w 1033665"/>
              <a:gd name="connsiteY4" fmla="*/ 598671 h 598671"/>
              <a:gd name="connsiteX0" fmla="*/ 0 w 1033665"/>
              <a:gd name="connsiteY0" fmla="*/ 598671 h 598671"/>
              <a:gd name="connsiteX1" fmla="*/ 309157 w 1033665"/>
              <a:gd name="connsiteY1" fmla="*/ 0 h 598671"/>
              <a:gd name="connsiteX2" fmla="*/ 883997 w 1033665"/>
              <a:gd name="connsiteY2" fmla="*/ 0 h 598671"/>
              <a:gd name="connsiteX3" fmla="*/ 1033665 w 1033665"/>
              <a:gd name="connsiteY3" fmla="*/ 598671 h 598671"/>
              <a:gd name="connsiteX4" fmla="*/ 0 w 1033665"/>
              <a:gd name="connsiteY4" fmla="*/ 598671 h 598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3665" h="598671">
                <a:moveTo>
                  <a:pt x="0" y="598671"/>
                </a:moveTo>
                <a:lnTo>
                  <a:pt x="309157" y="0"/>
                </a:lnTo>
                <a:lnTo>
                  <a:pt x="883997" y="0"/>
                </a:lnTo>
                <a:lnTo>
                  <a:pt x="1033665" y="598671"/>
                </a:lnTo>
                <a:lnTo>
                  <a:pt x="0" y="598671"/>
                </a:lnTo>
                <a:close/>
              </a:path>
            </a:pathLst>
          </a:cu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  <a:tileRect/>
          </a:gra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Amna Ahmad 2014 ©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286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ight Arrow 29"/>
          <p:cNvSpPr>
            <a:spLocks noChangeArrowheads="1"/>
          </p:cNvSpPr>
          <p:nvPr/>
        </p:nvSpPr>
        <p:spPr bwMode="auto">
          <a:xfrm>
            <a:off x="1771652" y="6127050"/>
            <a:ext cx="6651624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Right Arrow 30"/>
          <p:cNvSpPr>
            <a:spLocks noChangeArrowheads="1"/>
          </p:cNvSpPr>
          <p:nvPr/>
        </p:nvSpPr>
        <p:spPr bwMode="auto">
          <a:xfrm rot="-5400000">
            <a:off x="-1189831" y="3323431"/>
            <a:ext cx="5257800" cy="420688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01781" y="6183405"/>
            <a:ext cx="744434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CCSS</a:t>
            </a:r>
            <a:endParaRPr lang="en-US" sz="1400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25213" y="3599407"/>
            <a:ext cx="28920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b="1" dirty="0" smtClean="0">
                <a:latin typeface="+mn-lt"/>
                <a:ea typeface="ＭＳ Ｐゴシック" charset="-128"/>
                <a:cs typeface="ＭＳ Ｐゴシック" charset="-128"/>
              </a:rPr>
              <a:t>LEARNING TARGETS</a:t>
            </a:r>
            <a:endParaRPr lang="en-US" sz="1400" b="1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4" name="Gruppe 55"/>
          <p:cNvGrpSpPr/>
          <p:nvPr/>
        </p:nvGrpSpPr>
        <p:grpSpPr>
          <a:xfrm>
            <a:off x="1592957" y="1315545"/>
            <a:ext cx="6706517" cy="297976"/>
            <a:chOff x="3319464" y="876282"/>
            <a:chExt cx="2703620" cy="220005"/>
          </a:xfrm>
        </p:grpSpPr>
        <p:sp>
          <p:nvSpPr>
            <p:cNvPr id="44" name="Rektangel 27"/>
            <p:cNvSpPr/>
            <p:nvPr/>
          </p:nvSpPr>
          <p:spPr bwMode="auto">
            <a:xfrm>
              <a:off x="3319464" y="876282"/>
              <a:ext cx="2703620" cy="220005"/>
            </a:xfrm>
            <a:prstGeom prst="rect">
              <a:avLst/>
            </a:prstGeom>
            <a:gradFill flip="none" rotWithShape="1">
              <a:gsLst>
                <a:gs pos="100000">
                  <a:srgbClr val="135881"/>
                </a:gs>
                <a:gs pos="0">
                  <a:srgbClr val="23A7F4"/>
                </a:gs>
              </a:gsLst>
              <a:lin ang="16200000" scaled="0"/>
              <a:tileRect/>
            </a:gradFill>
            <a:ln w="9525" cap="flat" cmpd="sng" algn="ctr">
              <a:solidFill>
                <a:srgbClr val="208ECD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Rektangel 28"/>
            <p:cNvSpPr/>
            <p:nvPr/>
          </p:nvSpPr>
          <p:spPr bwMode="auto">
            <a:xfrm>
              <a:off x="3319464" y="962302"/>
              <a:ext cx="2703620" cy="64842"/>
            </a:xfrm>
            <a:prstGeom prst="rect">
              <a:avLst/>
            </a:prstGeom>
            <a:gradFill rotWithShape="1">
              <a:gsLst>
                <a:gs pos="100000">
                  <a:srgbClr val="FFFCF9">
                    <a:alpha val="79000"/>
                  </a:srgbClr>
                </a:gs>
                <a:gs pos="0">
                  <a:srgbClr val="E6E6E6">
                    <a:tint val="50000"/>
                    <a:shade val="100000"/>
                    <a:satMod val="350000"/>
                    <a:alpha val="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1592957" y="1613521"/>
            <a:ext cx="6706517" cy="454915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7C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01688">
              <a:spcBef>
                <a:spcPct val="20000"/>
              </a:spcBef>
            </a:pPr>
            <a:endParaRPr lang="en-US" b="1" noProof="1" smtClean="0">
              <a:solidFill>
                <a:schemeClr val="tx1"/>
              </a:solidFill>
              <a:cs typeface="Arial" charset="0"/>
            </a:endParaRPr>
          </a:p>
          <a:p>
            <a:pPr algn="ctr" defTabSz="801688">
              <a:spcBef>
                <a:spcPct val="20000"/>
              </a:spcBef>
            </a:pPr>
            <a:r>
              <a:rPr lang="en-US" b="1" noProof="1" smtClean="0">
                <a:solidFill>
                  <a:schemeClr val="tx1"/>
                </a:solidFill>
                <a:cs typeface="Arial" charset="0"/>
              </a:rPr>
              <a:t>Common Core Lesson Design</a:t>
            </a:r>
          </a:p>
          <a:p>
            <a:pPr algn="ctr" defTabSz="801688">
              <a:spcBef>
                <a:spcPct val="20000"/>
              </a:spcBef>
            </a:pPr>
            <a:endParaRPr lang="en-US" b="1" noProof="1">
              <a:solidFill>
                <a:schemeClr val="tx1"/>
              </a:solidFill>
              <a:cs typeface="Arial" charset="0"/>
            </a:endParaRP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Same goals for all students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Learning targets are clear and specific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Key ideas and skills are identified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Critical thinking is encouraged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Student performance demonstrate their understanding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US" noProof="1">
              <a:solidFill>
                <a:prstClr val="black"/>
              </a:solidFill>
              <a:cs typeface="Arial" charset="0"/>
            </a:endParaRPr>
          </a:p>
          <a:p>
            <a:pPr defTabSz="801688">
              <a:spcBef>
                <a:spcPct val="20000"/>
              </a:spcBef>
            </a:pPr>
            <a:endParaRPr lang="en-US" noProof="1" smtClean="0">
              <a:solidFill>
                <a:schemeClr val="tx1"/>
              </a:solidFill>
              <a:cs typeface="Arial" charset="0"/>
            </a:endParaRPr>
          </a:p>
          <a:p>
            <a:pPr defTabSz="801688">
              <a:spcBef>
                <a:spcPct val="20000"/>
              </a:spcBef>
            </a:pPr>
            <a:endParaRPr lang="en-US" noProof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248400" y="6507802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669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1682750" y="1616157"/>
            <a:ext cx="6558725" cy="4470318"/>
          </a:xfrm>
          <a:prstGeom prst="rect">
            <a:avLst/>
          </a:prstGeom>
          <a:gradFill>
            <a:gsLst>
              <a:gs pos="0">
                <a:srgbClr val="007C82"/>
              </a:gs>
              <a:gs pos="100000">
                <a:srgbClr val="00BEBC"/>
              </a:gs>
              <a:gs pos="60000">
                <a:srgbClr val="00FFFC"/>
              </a:gs>
            </a:gsLst>
            <a:lin ang="12900000" scaled="0"/>
          </a:gradFill>
          <a:ln>
            <a:solidFill>
              <a:srgbClr val="007C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449" name="Rektangel 13"/>
          <p:cNvSpPr>
            <a:spLocks noChangeArrowheads="1"/>
          </p:cNvSpPr>
          <p:nvPr/>
        </p:nvSpPr>
        <p:spPr bwMode="auto">
          <a:xfrm>
            <a:off x="2016125" y="2160588"/>
            <a:ext cx="5060949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defTabSz="914400">
              <a:buFont typeface="Wingdings" panose="05000000000000000000" pitchFamily="2" charset="2"/>
              <a:buChar char="§"/>
            </a:pPr>
            <a:r>
              <a:rPr lang="en-US" sz="2400" noProof="1" smtClean="0">
                <a:latin typeface="+mj-lt"/>
                <a:cs typeface="Arial" charset="0"/>
              </a:rPr>
              <a:t>We will be able to analyze coordinates, equations and slopes of lines and relate it to the geometric figures.  </a:t>
            </a:r>
          </a:p>
          <a:p>
            <a:pPr marL="342900" indent="-342900" defTabSz="914400">
              <a:buFont typeface="Wingdings" panose="05000000000000000000" pitchFamily="2" charset="2"/>
              <a:buChar char="§"/>
            </a:pPr>
            <a:r>
              <a:rPr lang="en-US" sz="2400" noProof="1" smtClean="0">
                <a:latin typeface="+mj-lt"/>
                <a:cs typeface="Arial" charset="0"/>
              </a:rPr>
              <a:t>We will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>
                <a:latin typeface="+mj-lt"/>
              </a:rPr>
              <a:t>draw conclusions and </a:t>
            </a:r>
            <a:r>
              <a:rPr lang="en-US" sz="2400" dirty="0" smtClean="0">
                <a:latin typeface="+mj-lt"/>
              </a:rPr>
              <a:t>predict </a:t>
            </a:r>
            <a:r>
              <a:rPr lang="en-US" sz="2400" dirty="0">
                <a:latin typeface="+mj-lt"/>
              </a:rPr>
              <a:t>about real world situations as demonstrated by communicating ideas in both visual and written forms.</a:t>
            </a:r>
            <a:endParaRPr lang="en-US" sz="2400" dirty="0">
              <a:latin typeface="+mj-lt"/>
              <a:ea typeface="MS Mincho"/>
              <a:cs typeface="Times New Roman"/>
            </a:endParaRPr>
          </a:p>
          <a:p>
            <a:pPr defTabSz="914400"/>
            <a:endParaRPr lang="da-DK" sz="1400" dirty="0">
              <a:latin typeface="+mj-lt"/>
            </a:endParaRPr>
          </a:p>
        </p:txBody>
      </p:sp>
      <p:sp>
        <p:nvSpPr>
          <p:cNvPr id="23" name="Right Arrow 22"/>
          <p:cNvSpPr>
            <a:spLocks noChangeArrowheads="1"/>
          </p:cNvSpPr>
          <p:nvPr/>
        </p:nvSpPr>
        <p:spPr bwMode="auto">
          <a:xfrm rot="-5400000">
            <a:off x="-1174750" y="3276812"/>
            <a:ext cx="5257800" cy="419100"/>
          </a:xfrm>
          <a:prstGeom prst="rightArrow">
            <a:avLst>
              <a:gd name="adj1" fmla="val 50000"/>
              <a:gd name="adj2" fmla="val 50008"/>
            </a:avLst>
          </a:prstGeom>
          <a:gradFill rotWithShape="1">
            <a:gsLst>
              <a:gs pos="0">
                <a:srgbClr val="BFBFBF">
                  <a:alpha val="0"/>
                </a:srgbClr>
              </a:gs>
              <a:gs pos="20000">
                <a:srgbClr val="BFBFBF">
                  <a:alpha val="20000"/>
                </a:srgbClr>
              </a:gs>
              <a:gs pos="50000">
                <a:srgbClr val="A6A6A6">
                  <a:alpha val="50000"/>
                </a:srgbClr>
              </a:gs>
              <a:gs pos="100000">
                <a:srgbClr val="595959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-242846" y="3071337"/>
            <a:ext cx="33939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latin typeface="+mj-lt"/>
                <a:ea typeface="ＭＳ Ｐゴシック" charset="-128"/>
                <a:cs typeface="ＭＳ Ｐゴシック" charset="-128"/>
              </a:rPr>
              <a:t>LEARNING TARGET</a:t>
            </a:r>
          </a:p>
        </p:txBody>
      </p:sp>
      <p:sp>
        <p:nvSpPr>
          <p:cNvPr id="25" name="Right Arrow 24"/>
          <p:cNvSpPr>
            <a:spLocks noChangeArrowheads="1"/>
          </p:cNvSpPr>
          <p:nvPr/>
        </p:nvSpPr>
        <p:spPr bwMode="auto">
          <a:xfrm>
            <a:off x="2016125" y="6135688"/>
            <a:ext cx="5253038" cy="713488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BFBFBF">
                  <a:alpha val="0"/>
                </a:srgbClr>
              </a:gs>
              <a:gs pos="20000">
                <a:srgbClr val="BFBFBF">
                  <a:alpha val="20000"/>
                </a:srgbClr>
              </a:gs>
              <a:gs pos="50000">
                <a:srgbClr val="A6A6A6">
                  <a:alpha val="50000"/>
                </a:srgbClr>
              </a:gs>
              <a:gs pos="100000">
                <a:srgbClr val="595959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431792" y="6350930"/>
            <a:ext cx="42296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135881"/>
                </a:solidFill>
                <a:latin typeface="+mn-lt"/>
                <a:ea typeface="ＭＳ Ｐゴシック" charset="-128"/>
                <a:cs typeface="ＭＳ Ｐゴシック" charset="-128"/>
              </a:rPr>
              <a:t>Linear Equations and Quadrilaterals</a:t>
            </a:r>
            <a:endParaRPr lang="en-US" b="1" dirty="0">
              <a:solidFill>
                <a:srgbClr val="135881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3" name="Gruppe 55"/>
          <p:cNvGrpSpPr/>
          <p:nvPr/>
        </p:nvGrpSpPr>
        <p:grpSpPr>
          <a:xfrm>
            <a:off x="1682750" y="1304927"/>
            <a:ext cx="6558725" cy="301705"/>
            <a:chOff x="3319464" y="876282"/>
            <a:chExt cx="2703620" cy="220005"/>
          </a:xfrm>
        </p:grpSpPr>
        <p:sp>
          <p:nvSpPr>
            <p:cNvPr id="30" name="Rektangel 27"/>
            <p:cNvSpPr/>
            <p:nvPr/>
          </p:nvSpPr>
          <p:spPr bwMode="auto">
            <a:xfrm>
              <a:off x="3319464" y="876282"/>
              <a:ext cx="2703620" cy="220005"/>
            </a:xfrm>
            <a:prstGeom prst="rect">
              <a:avLst/>
            </a:prstGeom>
            <a:gradFill flip="none" rotWithShape="1">
              <a:gsLst>
                <a:gs pos="100000">
                  <a:srgbClr val="007C82"/>
                </a:gs>
                <a:gs pos="0">
                  <a:srgbClr val="00FFFC"/>
                </a:gs>
              </a:gsLst>
              <a:lin ang="16200000" scaled="0"/>
              <a:tileRect/>
            </a:gradFill>
            <a:ln w="9525" cap="flat" cmpd="sng" algn="ctr">
              <a:solidFill>
                <a:srgbClr val="208ECD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31" name="Rektangel 28"/>
            <p:cNvSpPr/>
            <p:nvPr/>
          </p:nvSpPr>
          <p:spPr bwMode="auto">
            <a:xfrm>
              <a:off x="3319464" y="962302"/>
              <a:ext cx="2703620" cy="64842"/>
            </a:xfrm>
            <a:prstGeom prst="rect">
              <a:avLst/>
            </a:prstGeom>
            <a:gradFill rotWithShape="1">
              <a:gsLst>
                <a:gs pos="100000">
                  <a:srgbClr val="FFFCF9">
                    <a:alpha val="79000"/>
                  </a:srgbClr>
                </a:gs>
                <a:gs pos="0">
                  <a:srgbClr val="E6E6E6">
                    <a:tint val="50000"/>
                    <a:shade val="100000"/>
                    <a:satMod val="350000"/>
                    <a:alpha val="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248400" y="6484051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584191" y="513755"/>
            <a:ext cx="42296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 smtClean="0">
                <a:solidFill>
                  <a:srgbClr val="135881"/>
                </a:solidFill>
                <a:latin typeface="+mn-lt"/>
                <a:ea typeface="ＭＳ Ｐゴシック" charset="-128"/>
                <a:cs typeface="ＭＳ Ｐゴシック" charset="-128"/>
              </a:rPr>
              <a:t>Linear Equations and Quadrilaterals</a:t>
            </a:r>
          </a:p>
          <a:p>
            <a:pPr algn="ctr">
              <a:defRPr/>
            </a:pPr>
            <a:r>
              <a:rPr lang="en-US" b="1" dirty="0" smtClean="0">
                <a:solidFill>
                  <a:srgbClr val="135881"/>
                </a:solidFill>
                <a:latin typeface="+mn-lt"/>
                <a:ea typeface="ＭＳ Ｐゴシック" charset="-128"/>
                <a:cs typeface="ＭＳ Ｐゴシック" charset="-128"/>
              </a:rPr>
              <a:t>Unit Design</a:t>
            </a:r>
            <a:endParaRPr lang="en-US" b="1" dirty="0">
              <a:solidFill>
                <a:srgbClr val="135881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0535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4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ight Arrow 29"/>
          <p:cNvSpPr>
            <a:spLocks noChangeArrowheads="1"/>
          </p:cNvSpPr>
          <p:nvPr/>
        </p:nvSpPr>
        <p:spPr bwMode="auto">
          <a:xfrm>
            <a:off x="1771652" y="6127050"/>
            <a:ext cx="6651624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Right Arrow 30"/>
          <p:cNvSpPr>
            <a:spLocks noChangeArrowheads="1"/>
          </p:cNvSpPr>
          <p:nvPr/>
        </p:nvSpPr>
        <p:spPr bwMode="auto">
          <a:xfrm rot="-5400000">
            <a:off x="-1189831" y="3323431"/>
            <a:ext cx="5257800" cy="420688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01781" y="6183405"/>
            <a:ext cx="744434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CCSS</a:t>
            </a:r>
            <a:endParaRPr lang="en-US" sz="1400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25213" y="3599407"/>
            <a:ext cx="28920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b="1" dirty="0" smtClean="0">
                <a:latin typeface="+mn-lt"/>
                <a:ea typeface="ＭＳ Ｐゴシック" charset="-128"/>
                <a:cs typeface="ＭＳ Ｐゴシック" charset="-128"/>
              </a:rPr>
              <a:t>DEPTH OF KNOWLEDGE</a:t>
            </a:r>
            <a:endParaRPr lang="en-US" sz="1400" b="1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4" name="Gruppe 55"/>
          <p:cNvGrpSpPr/>
          <p:nvPr/>
        </p:nvGrpSpPr>
        <p:grpSpPr>
          <a:xfrm>
            <a:off x="1592957" y="1315545"/>
            <a:ext cx="6706517" cy="297976"/>
            <a:chOff x="3319464" y="876282"/>
            <a:chExt cx="2703620" cy="220005"/>
          </a:xfrm>
        </p:grpSpPr>
        <p:sp>
          <p:nvSpPr>
            <p:cNvPr id="44" name="Rektangel 27"/>
            <p:cNvSpPr/>
            <p:nvPr/>
          </p:nvSpPr>
          <p:spPr bwMode="auto">
            <a:xfrm>
              <a:off x="3319464" y="876282"/>
              <a:ext cx="2703620" cy="220005"/>
            </a:xfrm>
            <a:prstGeom prst="rect">
              <a:avLst/>
            </a:prstGeom>
            <a:gradFill flip="none" rotWithShape="1">
              <a:gsLst>
                <a:gs pos="100000">
                  <a:srgbClr val="135881"/>
                </a:gs>
                <a:gs pos="0">
                  <a:srgbClr val="23A7F4"/>
                </a:gs>
              </a:gsLst>
              <a:lin ang="16200000" scaled="0"/>
              <a:tileRect/>
            </a:gradFill>
            <a:ln w="9525" cap="flat" cmpd="sng" algn="ctr">
              <a:solidFill>
                <a:srgbClr val="208ECD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Rektangel 28"/>
            <p:cNvSpPr/>
            <p:nvPr/>
          </p:nvSpPr>
          <p:spPr bwMode="auto">
            <a:xfrm>
              <a:off x="3319464" y="962302"/>
              <a:ext cx="2703620" cy="64842"/>
            </a:xfrm>
            <a:prstGeom prst="rect">
              <a:avLst/>
            </a:prstGeom>
            <a:gradFill rotWithShape="1">
              <a:gsLst>
                <a:gs pos="100000">
                  <a:srgbClr val="FFFCF9">
                    <a:alpha val="79000"/>
                  </a:srgbClr>
                </a:gs>
                <a:gs pos="0">
                  <a:srgbClr val="E6E6E6">
                    <a:tint val="50000"/>
                    <a:shade val="100000"/>
                    <a:satMod val="350000"/>
                    <a:alpha val="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1592957" y="1613521"/>
            <a:ext cx="6706517" cy="454915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7C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01688">
              <a:spcBef>
                <a:spcPct val="20000"/>
              </a:spcBef>
            </a:pPr>
            <a:endParaRPr lang="en-US" b="1" noProof="1" smtClean="0">
              <a:solidFill>
                <a:schemeClr val="tx1"/>
              </a:solidFill>
              <a:cs typeface="Arial" charset="0"/>
            </a:endParaRPr>
          </a:p>
          <a:p>
            <a:pPr algn="ctr" defTabSz="801688">
              <a:spcBef>
                <a:spcPct val="20000"/>
              </a:spcBef>
            </a:pPr>
            <a:r>
              <a:rPr lang="en-US" b="1" noProof="1" smtClean="0">
                <a:solidFill>
                  <a:schemeClr val="tx1"/>
                </a:solidFill>
                <a:cs typeface="Arial" charset="0"/>
              </a:rPr>
              <a:t>Common Core Lesson Design</a:t>
            </a:r>
          </a:p>
          <a:p>
            <a:pPr algn="ctr" defTabSz="801688">
              <a:spcBef>
                <a:spcPct val="20000"/>
              </a:spcBef>
            </a:pPr>
            <a:endParaRPr lang="en-US" b="1" noProof="1">
              <a:solidFill>
                <a:schemeClr val="tx1"/>
              </a:solidFill>
              <a:cs typeface="Arial" charset="0"/>
            </a:endParaRP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Select the DOK Level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Learning can occur at different levels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Guiding questions are aligned with DOK Levels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Rigour and complexity is based on DOK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US" noProof="1">
              <a:solidFill>
                <a:prstClr val="black"/>
              </a:solidFill>
              <a:cs typeface="Arial" charset="0"/>
            </a:endParaRPr>
          </a:p>
          <a:p>
            <a:pPr defTabSz="801688">
              <a:spcBef>
                <a:spcPct val="20000"/>
              </a:spcBef>
            </a:pPr>
            <a:endParaRPr lang="en-US" noProof="1" smtClean="0">
              <a:solidFill>
                <a:schemeClr val="tx1"/>
              </a:solidFill>
              <a:cs typeface="Arial" charset="0"/>
            </a:endParaRPr>
          </a:p>
          <a:p>
            <a:pPr defTabSz="801688">
              <a:spcBef>
                <a:spcPct val="20000"/>
              </a:spcBef>
            </a:pPr>
            <a:endParaRPr lang="en-US" noProof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248400" y="6507802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65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4648200" y="3507914"/>
            <a:ext cx="2280758" cy="1975227"/>
          </a:xfrm>
          <a:prstGeom prst="rect">
            <a:avLst/>
          </a:prstGeom>
          <a:gradFill>
            <a:gsLst>
              <a:gs pos="0">
                <a:srgbClr val="135881"/>
              </a:gs>
              <a:gs pos="100000">
                <a:srgbClr val="208ECD"/>
              </a:gs>
              <a:gs pos="60000">
                <a:srgbClr val="23A7F4"/>
              </a:gs>
            </a:gsLst>
            <a:lin ang="12900000" scaled="0"/>
          </a:gradFill>
          <a:ln>
            <a:solidFill>
              <a:srgbClr val="1358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3257550" y="3506326"/>
            <a:ext cx="2283365" cy="1975227"/>
          </a:xfrm>
          <a:prstGeom prst="rect">
            <a:avLst/>
          </a:prstGeom>
          <a:gradFill>
            <a:gsLst>
              <a:gs pos="0">
                <a:srgbClr val="135881"/>
              </a:gs>
              <a:gs pos="100000">
                <a:srgbClr val="208ECD"/>
              </a:gs>
              <a:gs pos="60000">
                <a:srgbClr val="23A7F4"/>
              </a:gs>
            </a:gsLst>
            <a:lin ang="12900000" scaled="0"/>
          </a:gradFill>
          <a:ln>
            <a:solidFill>
              <a:srgbClr val="1358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866900" y="2117264"/>
            <a:ext cx="2283365" cy="1975227"/>
          </a:xfrm>
          <a:prstGeom prst="rect">
            <a:avLst/>
          </a:prstGeom>
          <a:gradFill>
            <a:gsLst>
              <a:gs pos="0">
                <a:srgbClr val="135881"/>
              </a:gs>
              <a:gs pos="100000">
                <a:srgbClr val="208ECD"/>
              </a:gs>
              <a:gs pos="60000">
                <a:srgbClr val="23A7F4"/>
              </a:gs>
            </a:gsLst>
            <a:lin ang="12900000" scaled="0"/>
          </a:gradFill>
          <a:ln>
            <a:solidFill>
              <a:srgbClr val="1358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 bwMode="auto">
          <a:xfrm>
            <a:off x="4648200" y="2117264"/>
            <a:ext cx="2280758" cy="1975227"/>
          </a:xfrm>
          <a:prstGeom prst="rect">
            <a:avLst/>
          </a:prstGeom>
          <a:gradFill>
            <a:gsLst>
              <a:gs pos="0">
                <a:srgbClr val="135881"/>
              </a:gs>
              <a:gs pos="100000">
                <a:srgbClr val="208ECD"/>
              </a:gs>
              <a:gs pos="60000">
                <a:srgbClr val="23A7F4"/>
              </a:gs>
            </a:gsLst>
            <a:lin ang="12900000" scaled="0"/>
          </a:gradFill>
          <a:ln>
            <a:solidFill>
              <a:srgbClr val="1358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/>
          <p:cNvSpPr/>
          <p:nvPr/>
        </p:nvSpPr>
        <p:spPr bwMode="auto">
          <a:xfrm>
            <a:off x="1866900" y="718676"/>
            <a:ext cx="2283365" cy="1975227"/>
          </a:xfrm>
          <a:prstGeom prst="rect">
            <a:avLst/>
          </a:prstGeom>
          <a:gradFill>
            <a:gsLst>
              <a:gs pos="0">
                <a:srgbClr val="135881"/>
              </a:gs>
              <a:gs pos="100000">
                <a:srgbClr val="208ECD"/>
              </a:gs>
              <a:gs pos="60000">
                <a:srgbClr val="23A7F4"/>
              </a:gs>
            </a:gsLst>
            <a:lin ang="12900000" scaled="0"/>
          </a:gradFill>
          <a:ln>
            <a:solidFill>
              <a:srgbClr val="1358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Rectangle 25"/>
          <p:cNvSpPr/>
          <p:nvPr/>
        </p:nvSpPr>
        <p:spPr bwMode="auto">
          <a:xfrm>
            <a:off x="3257550" y="718676"/>
            <a:ext cx="2283365" cy="1975227"/>
          </a:xfrm>
          <a:prstGeom prst="rect">
            <a:avLst/>
          </a:prstGeom>
          <a:gradFill>
            <a:gsLst>
              <a:gs pos="0">
                <a:srgbClr val="135881"/>
              </a:gs>
              <a:gs pos="100000">
                <a:srgbClr val="208ECD"/>
              </a:gs>
              <a:gs pos="60000">
                <a:srgbClr val="23A7F4"/>
              </a:gs>
            </a:gsLst>
            <a:lin ang="12900000" scaled="0"/>
          </a:gradFill>
          <a:ln>
            <a:solidFill>
              <a:srgbClr val="13588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ight Arrow 11"/>
          <p:cNvSpPr>
            <a:spLocks noChangeArrowheads="1"/>
          </p:cNvSpPr>
          <p:nvPr/>
        </p:nvSpPr>
        <p:spPr bwMode="auto">
          <a:xfrm>
            <a:off x="1919288" y="6045621"/>
            <a:ext cx="4941887" cy="508000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20000">
                <a:srgbClr val="74F4FF">
                  <a:alpha val="2000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" name="Right Arrow 12"/>
          <p:cNvSpPr>
            <a:spLocks noChangeArrowheads="1"/>
          </p:cNvSpPr>
          <p:nvPr/>
        </p:nvSpPr>
        <p:spPr bwMode="auto">
          <a:xfrm rot="-5400000">
            <a:off x="-1608986" y="3271783"/>
            <a:ext cx="5327759" cy="508000"/>
          </a:xfrm>
          <a:prstGeom prst="rightArrow">
            <a:avLst>
              <a:gd name="adj1" fmla="val 50000"/>
              <a:gd name="adj2" fmla="val 4999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20000">
                <a:srgbClr val="74F4FF">
                  <a:alpha val="2000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11220" y="5708019"/>
            <a:ext cx="2126970" cy="3381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  <a:ea typeface="ＭＳ Ｐゴシック" charset="-128"/>
                <a:cs typeface="ＭＳ Ｐゴシック" charset="-128"/>
              </a:rPr>
              <a:t>Create</a:t>
            </a: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83050" y="5731327"/>
            <a:ext cx="2126970" cy="3381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  <a:ea typeface="ＭＳ Ｐゴシック" charset="-128"/>
                <a:cs typeface="ＭＳ Ｐゴシック" charset="-128"/>
              </a:rPr>
              <a:t>Evaluate</a:t>
            </a: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06600" y="5724441"/>
            <a:ext cx="2126970" cy="3381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latin typeface="+mn-lt"/>
                <a:ea typeface="ＭＳ Ｐゴシック" charset="-128"/>
                <a:cs typeface="ＭＳ Ｐゴシック" charset="-128"/>
              </a:rPr>
              <a:t>Analyze</a:t>
            </a: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701870" y="1612804"/>
            <a:ext cx="1839938" cy="338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600" dirty="0">
                <a:solidFill>
                  <a:prstClr val="black"/>
                </a:solidFill>
                <a:latin typeface="Times New Roman"/>
                <a:ea typeface="ＭＳ Ｐゴシック" charset="-128"/>
                <a:cs typeface="ＭＳ Ｐゴシック" charset="-128"/>
              </a:rPr>
              <a:t>DOK Level </a:t>
            </a:r>
            <a:r>
              <a:rPr lang="en-US" sz="1600" dirty="0" smtClean="0">
                <a:solidFill>
                  <a:prstClr val="black"/>
                </a:solidFill>
                <a:latin typeface="Times New Roman"/>
                <a:ea typeface="ＭＳ Ｐゴシック" charset="-128"/>
                <a:cs typeface="ＭＳ Ｐゴシック" charset="-128"/>
              </a:rPr>
              <a:t>4</a:t>
            </a:r>
            <a:endParaRPr lang="en-US" sz="1600" dirty="0">
              <a:solidFill>
                <a:prstClr val="black"/>
              </a:solidFill>
              <a:latin typeface="Times New Roman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701663" y="2981229"/>
            <a:ext cx="1839938" cy="3381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600" dirty="0">
                <a:solidFill>
                  <a:prstClr val="black"/>
                </a:solidFill>
                <a:latin typeface="Times New Roman"/>
                <a:ea typeface="ＭＳ Ｐゴシック" charset="-128"/>
                <a:cs typeface="ＭＳ Ｐゴシック" charset="-128"/>
              </a:rPr>
              <a:t>DOK Level </a:t>
            </a:r>
            <a:r>
              <a:rPr lang="en-US" sz="1600" dirty="0" smtClean="0">
                <a:solidFill>
                  <a:prstClr val="black"/>
                </a:solidFill>
                <a:latin typeface="Times New Roman"/>
                <a:ea typeface="ＭＳ Ｐゴシック" charset="-128"/>
                <a:cs typeface="ＭＳ Ｐゴシック" charset="-128"/>
              </a:rPr>
              <a:t>3</a:t>
            </a:r>
            <a:endParaRPr lang="en-US" sz="1600" dirty="0">
              <a:solidFill>
                <a:prstClr val="black"/>
              </a:solidFill>
              <a:latin typeface="Times New Roman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701665" y="4298648"/>
            <a:ext cx="18399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1600" dirty="0">
                <a:solidFill>
                  <a:prstClr val="black"/>
                </a:solidFill>
                <a:latin typeface="Times New Roman"/>
                <a:ea typeface="ＭＳ Ｐゴシック" charset="-128"/>
                <a:cs typeface="ＭＳ Ｐゴシック" charset="-128"/>
              </a:rPr>
              <a:t>DOK Level </a:t>
            </a:r>
            <a:r>
              <a:rPr lang="en-US" sz="1600" dirty="0" smtClean="0">
                <a:solidFill>
                  <a:prstClr val="black"/>
                </a:solidFill>
                <a:latin typeface="Times New Roman"/>
                <a:ea typeface="ＭＳ Ｐゴシック" charset="-128"/>
                <a:cs typeface="ＭＳ Ｐゴシック" charset="-128"/>
              </a:rPr>
              <a:t>2/3</a:t>
            </a:r>
            <a:endParaRPr lang="en-US" sz="1600" dirty="0">
              <a:solidFill>
                <a:prstClr val="black"/>
              </a:solidFill>
              <a:latin typeface="Times New Roman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-864394" y="3273124"/>
            <a:ext cx="38385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bg1"/>
                </a:solidFill>
                <a:latin typeface="+mj-lt"/>
                <a:ea typeface="ＭＳ Ｐゴシック" charset="-128"/>
                <a:cs typeface="ＭＳ Ｐゴシック" charset="-128"/>
              </a:rPr>
              <a:t>Webb’s Depth of Knowledge Levels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445751" y="6130344"/>
            <a:ext cx="41362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 smtClean="0">
                <a:solidFill>
                  <a:schemeClr val="bg1"/>
                </a:solidFill>
                <a:latin typeface="+mn-lt"/>
                <a:ea typeface="ＭＳ Ｐゴシック" charset="-128"/>
                <a:cs typeface="ＭＳ Ｐゴシック" charset="-128"/>
              </a:rPr>
              <a:t>Mathematics</a:t>
            </a:r>
            <a:endParaRPr lang="en-US" sz="1600" b="1" dirty="0">
              <a:solidFill>
                <a:schemeClr val="bg1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Cube 32"/>
          <p:cNvSpPr>
            <a:spLocks noChangeArrowheads="1"/>
          </p:cNvSpPr>
          <p:nvPr/>
        </p:nvSpPr>
        <p:spPr bwMode="auto">
          <a:xfrm flipH="1">
            <a:off x="3257548" y="2230328"/>
            <a:ext cx="2531031" cy="2111402"/>
          </a:xfrm>
          <a:prstGeom prst="cube">
            <a:avLst>
              <a:gd name="adj" fmla="val 15162"/>
            </a:avLst>
          </a:prstGeom>
          <a:gradFill rotWithShape="1">
            <a:gsLst>
              <a:gs pos="0">
                <a:srgbClr val="A6A6A6"/>
              </a:gs>
              <a:gs pos="50000">
                <a:srgbClr val="FFFFFF"/>
              </a:gs>
              <a:gs pos="100000">
                <a:srgbClr val="D9D9D9"/>
              </a:gs>
            </a:gsLst>
            <a:lin ang="18900000"/>
          </a:gradFill>
          <a:ln w="9525">
            <a:solidFill>
              <a:srgbClr val="A6A6A6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248400" y="6468898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  <p:sp>
        <p:nvSpPr>
          <p:cNvPr id="16407" name="Rektangel 13"/>
          <p:cNvSpPr>
            <a:spLocks noChangeArrowheads="1"/>
          </p:cNvSpPr>
          <p:nvPr/>
        </p:nvSpPr>
        <p:spPr bwMode="auto">
          <a:xfrm>
            <a:off x="3583050" y="2802836"/>
            <a:ext cx="22573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defTabSz="914400">
              <a:buFont typeface="Wingdings" panose="05000000000000000000" pitchFamily="2" charset="2"/>
              <a:buChar char="§"/>
            </a:pPr>
            <a:r>
              <a:rPr lang="en-US" sz="1400" b="1" noProof="1" smtClean="0">
                <a:latin typeface="+mj-lt"/>
                <a:cs typeface="Arial" charset="0"/>
              </a:rPr>
              <a:t>Create Evidence and develop a logical argument</a:t>
            </a:r>
            <a:endParaRPr lang="da-DK" sz="1400" dirty="0">
              <a:latin typeface="+mj-lt"/>
            </a:endParaRPr>
          </a:p>
        </p:txBody>
      </p:sp>
      <p:sp>
        <p:nvSpPr>
          <p:cNvPr id="32" name="Cube 31"/>
          <p:cNvSpPr>
            <a:spLocks noChangeArrowheads="1"/>
          </p:cNvSpPr>
          <p:nvPr/>
        </p:nvSpPr>
        <p:spPr bwMode="auto">
          <a:xfrm flipH="1">
            <a:off x="4916488" y="613907"/>
            <a:ext cx="2421702" cy="2087935"/>
          </a:xfrm>
          <a:prstGeom prst="cube">
            <a:avLst>
              <a:gd name="adj" fmla="val 15162"/>
            </a:avLst>
          </a:prstGeom>
          <a:gradFill rotWithShape="1">
            <a:gsLst>
              <a:gs pos="0">
                <a:srgbClr val="A6A6A6"/>
              </a:gs>
              <a:gs pos="50000">
                <a:srgbClr val="FFFFFF"/>
              </a:gs>
              <a:gs pos="100000">
                <a:srgbClr val="D9D9D9"/>
              </a:gs>
            </a:gsLst>
            <a:lin ang="18900000"/>
          </a:gradFill>
          <a:ln w="9525">
            <a:solidFill>
              <a:srgbClr val="A6A6A6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6408" name="Rektangel 13"/>
          <p:cNvSpPr>
            <a:spLocks noChangeArrowheads="1"/>
          </p:cNvSpPr>
          <p:nvPr/>
        </p:nvSpPr>
        <p:spPr bwMode="auto">
          <a:xfrm>
            <a:off x="5203686" y="1153781"/>
            <a:ext cx="22573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defTabSz="914400">
              <a:buFont typeface="Wingdings" panose="05000000000000000000" pitchFamily="2" charset="2"/>
              <a:buChar char="§"/>
            </a:pPr>
            <a:r>
              <a:rPr lang="en-US" sz="1400" b="1" noProof="1" smtClean="0">
                <a:latin typeface="+mn-lt"/>
                <a:cs typeface="Arial" charset="0"/>
              </a:rPr>
              <a:t>Formulate an original problem given a situation</a:t>
            </a:r>
            <a:endParaRPr lang="da-DK" sz="1400" dirty="0">
              <a:latin typeface="+mn-lt"/>
            </a:endParaRPr>
          </a:p>
        </p:txBody>
      </p:sp>
      <p:sp>
        <p:nvSpPr>
          <p:cNvPr id="34" name="Cube 33"/>
          <p:cNvSpPr>
            <a:spLocks noChangeArrowheads="1"/>
          </p:cNvSpPr>
          <p:nvPr/>
        </p:nvSpPr>
        <p:spPr bwMode="auto">
          <a:xfrm flipH="1">
            <a:off x="1866898" y="3669475"/>
            <a:ext cx="2523333" cy="2061317"/>
          </a:xfrm>
          <a:prstGeom prst="cube">
            <a:avLst>
              <a:gd name="adj" fmla="val 15162"/>
            </a:avLst>
          </a:prstGeom>
          <a:gradFill rotWithShape="1">
            <a:gsLst>
              <a:gs pos="0">
                <a:srgbClr val="A6A6A6"/>
              </a:gs>
              <a:gs pos="50000">
                <a:srgbClr val="FFFFFF"/>
              </a:gs>
              <a:gs pos="100000">
                <a:srgbClr val="D9D9D9"/>
              </a:gs>
            </a:gsLst>
            <a:lin ang="18900000"/>
          </a:gradFill>
          <a:ln w="9525">
            <a:solidFill>
              <a:srgbClr val="A6A6A6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6406" name="Rektangel 13"/>
          <p:cNvSpPr>
            <a:spLocks noChangeArrowheads="1"/>
          </p:cNvSpPr>
          <p:nvPr/>
        </p:nvSpPr>
        <p:spPr bwMode="auto">
          <a:xfrm>
            <a:off x="2236270" y="3943159"/>
            <a:ext cx="204255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defTabSz="914400">
              <a:buFont typeface="Wingdings" panose="05000000000000000000" pitchFamily="2" charset="2"/>
              <a:buChar char="§"/>
            </a:pPr>
            <a:r>
              <a:rPr lang="en-US" sz="1600" b="1" noProof="1" smtClean="0">
                <a:latin typeface="+mn-lt"/>
                <a:cs typeface="Arial" charset="0"/>
              </a:rPr>
              <a:t>Categorize and classify material based on characteristics</a:t>
            </a:r>
          </a:p>
          <a:p>
            <a:pPr marL="285750" indent="-285750" defTabSz="914400">
              <a:buFont typeface="Wingdings" panose="05000000000000000000" pitchFamily="2" charset="2"/>
              <a:buChar char="§"/>
            </a:pPr>
            <a:r>
              <a:rPr lang="en-US" sz="1600" b="1" noProof="1" smtClean="0">
                <a:latin typeface="+mn-lt"/>
                <a:cs typeface="Arial" charset="0"/>
              </a:rPr>
              <a:t>Interpret data from a simple graph</a:t>
            </a:r>
            <a:endParaRPr lang="da-DK" sz="1600" dirty="0">
              <a:latin typeface="+mn-lt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3082046"/>
              </p:ext>
            </p:extLst>
          </p:nvPr>
        </p:nvGraphicFramePr>
        <p:xfrm>
          <a:off x="8249575" y="877630"/>
          <a:ext cx="662855" cy="5592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8" name="Acrobat Document" showAsIcon="1" r:id="rId3" imgW="914400" imgH="771480" progId="AcroExch.Document.11">
                  <p:embed/>
                </p:oleObj>
              </mc:Choice>
              <mc:Fallback>
                <p:oleObj name="Acrobat Document" showAsIcon="1" r:id="rId3" imgW="914400" imgH="77148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49575" y="877630"/>
                        <a:ext cx="662855" cy="5592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 animBg="1"/>
      <p:bldP spid="19" grpId="0" animBg="1"/>
      <p:bldP spid="20" grpId="0" animBg="1"/>
      <p:bldP spid="24" grpId="0" animBg="1"/>
      <p:bldP spid="26" grpId="0" animBg="1"/>
      <p:bldP spid="15" grpId="0"/>
      <p:bldP spid="16" grpId="0"/>
      <p:bldP spid="17" grpId="0"/>
      <p:bldP spid="33" grpId="0" animBg="1"/>
      <p:bldP spid="16407" grpId="0"/>
      <p:bldP spid="32" grpId="0" animBg="1"/>
      <p:bldP spid="16408" grpId="0"/>
      <p:bldP spid="34" grpId="0" animBg="1"/>
      <p:bldP spid="164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113338" y="2670175"/>
            <a:ext cx="1504950" cy="1504950"/>
          </a:xfrm>
          <a:prstGeom prst="rect">
            <a:avLst/>
          </a:prstGeom>
          <a:gradFill flip="none" rotWithShape="1">
            <a:gsLst>
              <a:gs pos="41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  <a:gs pos="0">
                <a:schemeClr val="tx1">
                  <a:lumMod val="50000"/>
                  <a:lumOff val="50000"/>
                </a:schemeClr>
              </a:gs>
              <a:gs pos="19000">
                <a:schemeClr val="bg1">
                  <a:lumMod val="75000"/>
                </a:schemeClr>
              </a:gs>
              <a:gs pos="81000">
                <a:schemeClr val="bg1">
                  <a:lumMod val="95000"/>
                </a:schemeClr>
              </a:gs>
            </a:gsLst>
            <a:lin ang="16200000" scaled="0"/>
            <a:tileRect/>
          </a:gra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544888" y="1100138"/>
            <a:ext cx="1504950" cy="1506537"/>
          </a:xfrm>
          <a:prstGeom prst="rect">
            <a:avLst/>
          </a:prstGeom>
          <a:gradFill flip="none" rotWithShape="1">
            <a:gsLst>
              <a:gs pos="41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  <a:gs pos="0">
                <a:schemeClr val="tx1">
                  <a:lumMod val="50000"/>
                  <a:lumOff val="50000"/>
                </a:schemeClr>
              </a:gs>
              <a:gs pos="19000">
                <a:schemeClr val="bg1">
                  <a:lumMod val="75000"/>
                </a:schemeClr>
              </a:gs>
              <a:gs pos="81000">
                <a:schemeClr val="bg1">
                  <a:lumMod val="95000"/>
                </a:schemeClr>
              </a:gs>
            </a:gsLst>
            <a:lin ang="16200000" scaled="0"/>
            <a:tileRect/>
          </a:gra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44888" y="4238625"/>
            <a:ext cx="1504950" cy="1506538"/>
          </a:xfrm>
          <a:prstGeom prst="rect">
            <a:avLst/>
          </a:prstGeom>
          <a:gradFill flip="none" rotWithShape="1">
            <a:gsLst>
              <a:gs pos="41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  <a:gs pos="0">
                <a:schemeClr val="tx1">
                  <a:lumMod val="50000"/>
                  <a:lumOff val="50000"/>
                </a:schemeClr>
              </a:gs>
              <a:gs pos="19000">
                <a:schemeClr val="bg1">
                  <a:lumMod val="75000"/>
                </a:schemeClr>
              </a:gs>
              <a:gs pos="81000">
                <a:schemeClr val="bg1">
                  <a:lumMod val="95000"/>
                </a:schemeClr>
              </a:gs>
            </a:gsLst>
            <a:lin ang="16200000" scaled="0"/>
            <a:tileRect/>
          </a:gra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681788" y="1100138"/>
            <a:ext cx="1506537" cy="1506537"/>
          </a:xfrm>
          <a:prstGeom prst="rect">
            <a:avLst/>
          </a:prstGeom>
          <a:gradFill flip="none" rotWithShape="1">
            <a:gsLst>
              <a:gs pos="41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  <a:gs pos="0">
                <a:schemeClr val="tx1">
                  <a:lumMod val="50000"/>
                  <a:lumOff val="50000"/>
                </a:schemeClr>
              </a:gs>
              <a:gs pos="19000">
                <a:schemeClr val="bg1">
                  <a:lumMod val="75000"/>
                </a:schemeClr>
              </a:gs>
              <a:gs pos="81000">
                <a:schemeClr val="bg1">
                  <a:lumMod val="95000"/>
                </a:schemeClr>
              </a:gs>
            </a:gsLst>
            <a:lin ang="16200000" scaled="0"/>
            <a:tileRect/>
          </a:gra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113338" y="1100138"/>
            <a:ext cx="1504950" cy="1506537"/>
          </a:xfrm>
          <a:prstGeom prst="rect">
            <a:avLst/>
          </a:prstGeom>
          <a:gradFill flip="none" rotWithShape="1">
            <a:gsLst>
              <a:gs pos="41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  <a:gs pos="0">
                <a:schemeClr val="tx1">
                  <a:lumMod val="50000"/>
                  <a:lumOff val="50000"/>
                </a:schemeClr>
              </a:gs>
              <a:gs pos="19000">
                <a:schemeClr val="bg1">
                  <a:lumMod val="75000"/>
                </a:schemeClr>
              </a:gs>
              <a:gs pos="81000">
                <a:schemeClr val="bg1">
                  <a:lumMod val="95000"/>
                </a:schemeClr>
              </a:gs>
            </a:gsLst>
            <a:lin ang="16200000" scaled="0"/>
            <a:tileRect/>
          </a:gra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544888" y="2670175"/>
            <a:ext cx="1504950" cy="1504950"/>
          </a:xfrm>
          <a:prstGeom prst="rect">
            <a:avLst/>
          </a:prstGeom>
          <a:gradFill flip="none" rotWithShape="1">
            <a:gsLst>
              <a:gs pos="41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  <a:gs pos="0">
                <a:schemeClr val="tx1">
                  <a:lumMod val="50000"/>
                  <a:lumOff val="50000"/>
                </a:schemeClr>
              </a:gs>
              <a:gs pos="19000">
                <a:schemeClr val="bg1">
                  <a:lumMod val="75000"/>
                </a:schemeClr>
              </a:gs>
              <a:gs pos="81000">
                <a:schemeClr val="bg1">
                  <a:lumMod val="95000"/>
                </a:schemeClr>
              </a:gs>
            </a:gsLst>
            <a:lin ang="16200000" scaled="0"/>
            <a:tileRect/>
          </a:gra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13338" y="4238625"/>
            <a:ext cx="1504950" cy="1506538"/>
          </a:xfrm>
          <a:prstGeom prst="rect">
            <a:avLst/>
          </a:prstGeom>
          <a:gradFill flip="none" rotWithShape="1">
            <a:gsLst>
              <a:gs pos="41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  <a:gs pos="0">
                <a:schemeClr val="tx1">
                  <a:lumMod val="50000"/>
                  <a:lumOff val="50000"/>
                </a:schemeClr>
              </a:gs>
              <a:gs pos="19000">
                <a:schemeClr val="bg1">
                  <a:lumMod val="75000"/>
                </a:schemeClr>
              </a:gs>
              <a:gs pos="81000">
                <a:schemeClr val="bg1">
                  <a:lumMod val="95000"/>
                </a:schemeClr>
              </a:gs>
            </a:gsLst>
            <a:lin ang="16200000" scaled="0"/>
            <a:tileRect/>
          </a:gra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681788" y="2670175"/>
            <a:ext cx="1506537" cy="1504950"/>
          </a:xfrm>
          <a:prstGeom prst="rect">
            <a:avLst/>
          </a:prstGeom>
          <a:gradFill flip="none" rotWithShape="1">
            <a:gsLst>
              <a:gs pos="41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  <a:gs pos="0">
                <a:schemeClr val="tx1">
                  <a:lumMod val="50000"/>
                  <a:lumOff val="50000"/>
                </a:schemeClr>
              </a:gs>
              <a:gs pos="19000">
                <a:schemeClr val="bg1">
                  <a:lumMod val="75000"/>
                </a:schemeClr>
              </a:gs>
              <a:gs pos="81000">
                <a:schemeClr val="bg1">
                  <a:lumMod val="95000"/>
                </a:schemeClr>
              </a:gs>
            </a:gsLst>
            <a:lin ang="16200000" scaled="0"/>
            <a:tileRect/>
          </a:gra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681788" y="4238625"/>
            <a:ext cx="1506537" cy="1506538"/>
          </a:xfrm>
          <a:prstGeom prst="rect">
            <a:avLst/>
          </a:prstGeom>
          <a:gradFill flip="none" rotWithShape="1">
            <a:gsLst>
              <a:gs pos="41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  <a:gs pos="0">
                <a:schemeClr val="tx1">
                  <a:lumMod val="50000"/>
                  <a:lumOff val="50000"/>
                </a:schemeClr>
              </a:gs>
              <a:gs pos="19000">
                <a:schemeClr val="bg1">
                  <a:lumMod val="75000"/>
                </a:schemeClr>
              </a:gs>
              <a:gs pos="81000">
                <a:schemeClr val="bg1">
                  <a:lumMod val="95000"/>
                </a:schemeClr>
              </a:gs>
            </a:gsLst>
            <a:lin ang="16200000" scaled="0"/>
            <a:tileRect/>
          </a:gra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Cross 14"/>
          <p:cNvSpPr/>
          <p:nvPr/>
        </p:nvSpPr>
        <p:spPr>
          <a:xfrm rot="18799477">
            <a:off x="4096805" y="4727837"/>
            <a:ext cx="526526" cy="526526"/>
          </a:xfrm>
          <a:prstGeom prst="plus">
            <a:avLst>
              <a:gd name="adj" fmla="val 41667"/>
            </a:avLst>
          </a:prstGeom>
          <a:gradFill>
            <a:gsLst>
              <a:gs pos="0">
                <a:srgbClr val="800000"/>
              </a:gs>
              <a:gs pos="100000">
                <a:srgbClr val="FF0000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0"/>
          <p:cNvSpPr>
            <a:spLocks/>
          </p:cNvSpPr>
          <p:nvPr/>
        </p:nvSpPr>
        <p:spPr bwMode="auto">
          <a:xfrm>
            <a:off x="5706267" y="1505876"/>
            <a:ext cx="439147" cy="575023"/>
          </a:xfrm>
          <a:custGeom>
            <a:avLst/>
            <a:gdLst/>
            <a:ahLst/>
            <a:cxnLst>
              <a:cxn ang="0">
                <a:pos x="0" y="194"/>
              </a:cxn>
              <a:cxn ang="0">
                <a:pos x="0" y="194"/>
              </a:cxn>
              <a:cxn ang="0">
                <a:pos x="0" y="188"/>
              </a:cxn>
              <a:cxn ang="0">
                <a:pos x="4" y="182"/>
              </a:cxn>
              <a:cxn ang="0">
                <a:pos x="8" y="176"/>
              </a:cxn>
              <a:cxn ang="0">
                <a:pos x="14" y="170"/>
              </a:cxn>
              <a:cxn ang="0">
                <a:pos x="14" y="170"/>
              </a:cxn>
              <a:cxn ang="0">
                <a:pos x="24" y="166"/>
              </a:cxn>
              <a:cxn ang="0">
                <a:pos x="30" y="164"/>
              </a:cxn>
              <a:cxn ang="0">
                <a:pos x="30" y="164"/>
              </a:cxn>
              <a:cxn ang="0">
                <a:pos x="36" y="168"/>
              </a:cxn>
              <a:cxn ang="0">
                <a:pos x="38" y="174"/>
              </a:cxn>
              <a:cxn ang="0">
                <a:pos x="38" y="174"/>
              </a:cxn>
              <a:cxn ang="0">
                <a:pos x="48" y="202"/>
              </a:cxn>
              <a:cxn ang="0">
                <a:pos x="48" y="202"/>
              </a:cxn>
              <a:cxn ang="0">
                <a:pos x="52" y="206"/>
              </a:cxn>
              <a:cxn ang="0">
                <a:pos x="54" y="208"/>
              </a:cxn>
              <a:cxn ang="0">
                <a:pos x="54" y="208"/>
              </a:cxn>
              <a:cxn ang="0">
                <a:pos x="56" y="208"/>
              </a:cxn>
              <a:cxn ang="0">
                <a:pos x="58" y="204"/>
              </a:cxn>
              <a:cxn ang="0">
                <a:pos x="58" y="204"/>
              </a:cxn>
              <a:cxn ang="0">
                <a:pos x="80" y="162"/>
              </a:cxn>
              <a:cxn ang="0">
                <a:pos x="100" y="124"/>
              </a:cxn>
              <a:cxn ang="0">
                <a:pos x="118" y="92"/>
              </a:cxn>
              <a:cxn ang="0">
                <a:pos x="136" y="64"/>
              </a:cxn>
              <a:cxn ang="0">
                <a:pos x="136" y="64"/>
              </a:cxn>
              <a:cxn ang="0">
                <a:pos x="156" y="34"/>
              </a:cxn>
              <a:cxn ang="0">
                <a:pos x="168" y="20"/>
              </a:cxn>
              <a:cxn ang="0">
                <a:pos x="168" y="20"/>
              </a:cxn>
              <a:cxn ang="0">
                <a:pos x="178" y="12"/>
              </a:cxn>
              <a:cxn ang="0">
                <a:pos x="190" y="6"/>
              </a:cxn>
              <a:cxn ang="0">
                <a:pos x="202" y="2"/>
              </a:cxn>
              <a:cxn ang="0">
                <a:pos x="216" y="0"/>
              </a:cxn>
              <a:cxn ang="0">
                <a:pos x="216" y="8"/>
              </a:cxn>
              <a:cxn ang="0">
                <a:pos x="216" y="8"/>
              </a:cxn>
              <a:cxn ang="0">
                <a:pos x="204" y="24"/>
              </a:cxn>
              <a:cxn ang="0">
                <a:pos x="188" y="50"/>
              </a:cxn>
              <a:cxn ang="0">
                <a:pos x="142" y="122"/>
              </a:cxn>
              <a:cxn ang="0">
                <a:pos x="142" y="122"/>
              </a:cxn>
              <a:cxn ang="0">
                <a:pos x="98" y="202"/>
              </a:cxn>
              <a:cxn ang="0">
                <a:pos x="68" y="262"/>
              </a:cxn>
              <a:cxn ang="0">
                <a:pos x="68" y="262"/>
              </a:cxn>
              <a:cxn ang="0">
                <a:pos x="64" y="274"/>
              </a:cxn>
              <a:cxn ang="0">
                <a:pos x="60" y="276"/>
              </a:cxn>
              <a:cxn ang="0">
                <a:pos x="56" y="278"/>
              </a:cxn>
              <a:cxn ang="0">
                <a:pos x="56" y="278"/>
              </a:cxn>
              <a:cxn ang="0">
                <a:pos x="50" y="282"/>
              </a:cxn>
              <a:cxn ang="0">
                <a:pos x="40" y="282"/>
              </a:cxn>
              <a:cxn ang="0">
                <a:pos x="40" y="282"/>
              </a:cxn>
              <a:cxn ang="0">
                <a:pos x="32" y="282"/>
              </a:cxn>
              <a:cxn ang="0">
                <a:pos x="28" y="278"/>
              </a:cxn>
              <a:cxn ang="0">
                <a:pos x="28" y="278"/>
              </a:cxn>
              <a:cxn ang="0">
                <a:pos x="24" y="274"/>
              </a:cxn>
              <a:cxn ang="0">
                <a:pos x="20" y="266"/>
              </a:cxn>
              <a:cxn ang="0">
                <a:pos x="20" y="266"/>
              </a:cxn>
              <a:cxn ang="0">
                <a:pos x="8" y="234"/>
              </a:cxn>
              <a:cxn ang="0">
                <a:pos x="2" y="206"/>
              </a:cxn>
              <a:cxn ang="0">
                <a:pos x="2" y="206"/>
              </a:cxn>
              <a:cxn ang="0">
                <a:pos x="0" y="194"/>
              </a:cxn>
              <a:cxn ang="0">
                <a:pos x="0" y="194"/>
              </a:cxn>
            </a:cxnLst>
            <a:rect l="0" t="0" r="r" b="b"/>
            <a:pathLst>
              <a:path w="216" h="282">
                <a:moveTo>
                  <a:pt x="0" y="194"/>
                </a:moveTo>
                <a:lnTo>
                  <a:pt x="0" y="194"/>
                </a:lnTo>
                <a:lnTo>
                  <a:pt x="0" y="188"/>
                </a:lnTo>
                <a:lnTo>
                  <a:pt x="4" y="182"/>
                </a:lnTo>
                <a:lnTo>
                  <a:pt x="8" y="176"/>
                </a:lnTo>
                <a:lnTo>
                  <a:pt x="14" y="170"/>
                </a:lnTo>
                <a:lnTo>
                  <a:pt x="14" y="170"/>
                </a:lnTo>
                <a:lnTo>
                  <a:pt x="24" y="166"/>
                </a:lnTo>
                <a:lnTo>
                  <a:pt x="30" y="164"/>
                </a:lnTo>
                <a:lnTo>
                  <a:pt x="30" y="164"/>
                </a:lnTo>
                <a:lnTo>
                  <a:pt x="36" y="168"/>
                </a:lnTo>
                <a:lnTo>
                  <a:pt x="38" y="174"/>
                </a:lnTo>
                <a:lnTo>
                  <a:pt x="38" y="174"/>
                </a:lnTo>
                <a:lnTo>
                  <a:pt x="48" y="202"/>
                </a:lnTo>
                <a:lnTo>
                  <a:pt x="48" y="202"/>
                </a:lnTo>
                <a:lnTo>
                  <a:pt x="52" y="206"/>
                </a:lnTo>
                <a:lnTo>
                  <a:pt x="54" y="208"/>
                </a:lnTo>
                <a:lnTo>
                  <a:pt x="54" y="208"/>
                </a:lnTo>
                <a:lnTo>
                  <a:pt x="56" y="208"/>
                </a:lnTo>
                <a:lnTo>
                  <a:pt x="58" y="204"/>
                </a:lnTo>
                <a:lnTo>
                  <a:pt x="58" y="204"/>
                </a:lnTo>
                <a:lnTo>
                  <a:pt x="80" y="162"/>
                </a:lnTo>
                <a:lnTo>
                  <a:pt x="100" y="124"/>
                </a:lnTo>
                <a:lnTo>
                  <a:pt x="118" y="92"/>
                </a:lnTo>
                <a:lnTo>
                  <a:pt x="136" y="64"/>
                </a:lnTo>
                <a:lnTo>
                  <a:pt x="136" y="64"/>
                </a:lnTo>
                <a:lnTo>
                  <a:pt x="156" y="34"/>
                </a:lnTo>
                <a:lnTo>
                  <a:pt x="168" y="20"/>
                </a:lnTo>
                <a:lnTo>
                  <a:pt x="168" y="20"/>
                </a:lnTo>
                <a:lnTo>
                  <a:pt x="178" y="12"/>
                </a:lnTo>
                <a:lnTo>
                  <a:pt x="190" y="6"/>
                </a:lnTo>
                <a:lnTo>
                  <a:pt x="202" y="2"/>
                </a:lnTo>
                <a:lnTo>
                  <a:pt x="216" y="0"/>
                </a:lnTo>
                <a:lnTo>
                  <a:pt x="216" y="8"/>
                </a:lnTo>
                <a:lnTo>
                  <a:pt x="216" y="8"/>
                </a:lnTo>
                <a:lnTo>
                  <a:pt x="204" y="24"/>
                </a:lnTo>
                <a:lnTo>
                  <a:pt x="188" y="50"/>
                </a:lnTo>
                <a:lnTo>
                  <a:pt x="142" y="122"/>
                </a:lnTo>
                <a:lnTo>
                  <a:pt x="142" y="122"/>
                </a:lnTo>
                <a:lnTo>
                  <a:pt x="98" y="202"/>
                </a:lnTo>
                <a:lnTo>
                  <a:pt x="68" y="262"/>
                </a:lnTo>
                <a:lnTo>
                  <a:pt x="68" y="262"/>
                </a:lnTo>
                <a:lnTo>
                  <a:pt x="64" y="274"/>
                </a:lnTo>
                <a:lnTo>
                  <a:pt x="60" y="276"/>
                </a:lnTo>
                <a:lnTo>
                  <a:pt x="56" y="278"/>
                </a:lnTo>
                <a:lnTo>
                  <a:pt x="56" y="278"/>
                </a:lnTo>
                <a:lnTo>
                  <a:pt x="50" y="282"/>
                </a:lnTo>
                <a:lnTo>
                  <a:pt x="40" y="282"/>
                </a:lnTo>
                <a:lnTo>
                  <a:pt x="40" y="282"/>
                </a:lnTo>
                <a:lnTo>
                  <a:pt x="32" y="282"/>
                </a:lnTo>
                <a:lnTo>
                  <a:pt x="28" y="278"/>
                </a:lnTo>
                <a:lnTo>
                  <a:pt x="28" y="278"/>
                </a:lnTo>
                <a:lnTo>
                  <a:pt x="24" y="274"/>
                </a:lnTo>
                <a:lnTo>
                  <a:pt x="20" y="266"/>
                </a:lnTo>
                <a:lnTo>
                  <a:pt x="20" y="266"/>
                </a:lnTo>
                <a:lnTo>
                  <a:pt x="8" y="234"/>
                </a:lnTo>
                <a:lnTo>
                  <a:pt x="2" y="206"/>
                </a:lnTo>
                <a:lnTo>
                  <a:pt x="2" y="206"/>
                </a:lnTo>
                <a:lnTo>
                  <a:pt x="0" y="194"/>
                </a:lnTo>
                <a:lnTo>
                  <a:pt x="0" y="194"/>
                </a:lnTo>
                <a:close/>
              </a:path>
            </a:pathLst>
          </a:custGeom>
          <a:gradFill rotWithShape="1">
            <a:gsLst>
              <a:gs pos="0">
                <a:srgbClr val="008000"/>
              </a:gs>
              <a:gs pos="48000">
                <a:srgbClr val="00B300"/>
              </a:gs>
              <a:gs pos="100000">
                <a:srgbClr val="00FF00"/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Calibri"/>
              <a:ea typeface="ＭＳ Ｐゴシック" pitchFamily="-107" charset="-128"/>
            </a:endParaRPr>
          </a:p>
        </p:txBody>
      </p:sp>
      <p:grpSp>
        <p:nvGrpSpPr>
          <p:cNvPr id="17426" name="Group 16"/>
          <p:cNvGrpSpPr>
            <a:grpSpLocks/>
          </p:cNvGrpSpPr>
          <p:nvPr/>
        </p:nvGrpSpPr>
        <p:grpSpPr bwMode="auto">
          <a:xfrm>
            <a:off x="7350125" y="4683125"/>
            <a:ext cx="185738" cy="679450"/>
            <a:chOff x="1379538" y="730250"/>
            <a:chExt cx="444500" cy="1622425"/>
          </a:xfrm>
        </p:grpSpPr>
        <p:sp>
          <p:nvSpPr>
            <p:cNvPr id="18" name="Freeform 6"/>
            <p:cNvSpPr>
              <a:spLocks/>
            </p:cNvSpPr>
            <p:nvPr/>
          </p:nvSpPr>
          <p:spPr bwMode="auto">
            <a:xfrm flipH="1">
              <a:off x="1447922" y="2041837"/>
              <a:ext cx="315329" cy="310838"/>
            </a:xfrm>
            <a:custGeom>
              <a:avLst/>
              <a:gdLst/>
              <a:ahLst/>
              <a:cxnLst>
                <a:cxn ang="0">
                  <a:pos x="82" y="14"/>
                </a:cxn>
                <a:cxn ang="0">
                  <a:pos x="82" y="14"/>
                </a:cxn>
                <a:cxn ang="0">
                  <a:pos x="74" y="8"/>
                </a:cxn>
                <a:cxn ang="0">
                  <a:pos x="66" y="2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2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8" y="20"/>
                </a:cxn>
                <a:cxn ang="0">
                  <a:pos x="4" y="28"/>
                </a:cxn>
                <a:cxn ang="0">
                  <a:pos x="2" y="38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2" y="56"/>
                </a:cxn>
                <a:cxn ang="0">
                  <a:pos x="4" y="64"/>
                </a:cxn>
                <a:cxn ang="0">
                  <a:pos x="8" y="72"/>
                </a:cxn>
                <a:cxn ang="0">
                  <a:pos x="14" y="80"/>
                </a:cxn>
                <a:cxn ang="0">
                  <a:pos x="14" y="80"/>
                </a:cxn>
                <a:cxn ang="0">
                  <a:pos x="22" y="86"/>
                </a:cxn>
                <a:cxn ang="0">
                  <a:pos x="30" y="90"/>
                </a:cxn>
                <a:cxn ang="0">
                  <a:pos x="38" y="92"/>
                </a:cxn>
                <a:cxn ang="0">
                  <a:pos x="48" y="94"/>
                </a:cxn>
                <a:cxn ang="0">
                  <a:pos x="48" y="94"/>
                </a:cxn>
                <a:cxn ang="0">
                  <a:pos x="58" y="92"/>
                </a:cxn>
                <a:cxn ang="0">
                  <a:pos x="66" y="90"/>
                </a:cxn>
                <a:cxn ang="0">
                  <a:pos x="74" y="86"/>
                </a:cxn>
                <a:cxn ang="0">
                  <a:pos x="82" y="80"/>
                </a:cxn>
                <a:cxn ang="0">
                  <a:pos x="82" y="80"/>
                </a:cxn>
                <a:cxn ang="0">
                  <a:pos x="88" y="72"/>
                </a:cxn>
                <a:cxn ang="0">
                  <a:pos x="92" y="64"/>
                </a:cxn>
                <a:cxn ang="0">
                  <a:pos x="94" y="56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94" y="38"/>
                </a:cxn>
                <a:cxn ang="0">
                  <a:pos x="92" y="28"/>
                </a:cxn>
                <a:cxn ang="0">
                  <a:pos x="88" y="20"/>
                </a:cxn>
                <a:cxn ang="0">
                  <a:pos x="82" y="14"/>
                </a:cxn>
                <a:cxn ang="0">
                  <a:pos x="82" y="14"/>
                </a:cxn>
              </a:cxnLst>
              <a:rect l="0" t="0" r="r" b="b"/>
              <a:pathLst>
                <a:path w="96" h="94">
                  <a:moveTo>
                    <a:pt x="82" y="14"/>
                  </a:moveTo>
                  <a:lnTo>
                    <a:pt x="82" y="14"/>
                  </a:lnTo>
                  <a:lnTo>
                    <a:pt x="74" y="8"/>
                  </a:lnTo>
                  <a:lnTo>
                    <a:pt x="66" y="2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0" y="2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2" y="56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22" y="86"/>
                  </a:lnTo>
                  <a:lnTo>
                    <a:pt x="30" y="90"/>
                  </a:lnTo>
                  <a:lnTo>
                    <a:pt x="38" y="92"/>
                  </a:lnTo>
                  <a:lnTo>
                    <a:pt x="48" y="94"/>
                  </a:lnTo>
                  <a:lnTo>
                    <a:pt x="48" y="94"/>
                  </a:lnTo>
                  <a:lnTo>
                    <a:pt x="58" y="92"/>
                  </a:lnTo>
                  <a:lnTo>
                    <a:pt x="66" y="90"/>
                  </a:lnTo>
                  <a:lnTo>
                    <a:pt x="74" y="86"/>
                  </a:lnTo>
                  <a:lnTo>
                    <a:pt x="82" y="80"/>
                  </a:lnTo>
                  <a:lnTo>
                    <a:pt x="82" y="80"/>
                  </a:lnTo>
                  <a:lnTo>
                    <a:pt x="88" y="72"/>
                  </a:lnTo>
                  <a:lnTo>
                    <a:pt x="92" y="64"/>
                  </a:lnTo>
                  <a:lnTo>
                    <a:pt x="94" y="56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94" y="38"/>
                  </a:lnTo>
                  <a:lnTo>
                    <a:pt x="92" y="28"/>
                  </a:lnTo>
                  <a:lnTo>
                    <a:pt x="88" y="20"/>
                  </a:lnTo>
                  <a:lnTo>
                    <a:pt x="82" y="14"/>
                  </a:lnTo>
                  <a:lnTo>
                    <a:pt x="82" y="14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6600"/>
                </a:gs>
                <a:gs pos="0">
                  <a:srgbClr val="FFFF00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 flipH="1">
              <a:off x="1379538" y="730250"/>
              <a:ext cx="444500" cy="1178913"/>
            </a:xfrm>
            <a:custGeom>
              <a:avLst/>
              <a:gdLst/>
              <a:ahLst/>
              <a:cxnLst>
                <a:cxn ang="0">
                  <a:pos x="44" y="356"/>
                </a:cxn>
                <a:cxn ang="0">
                  <a:pos x="86" y="356"/>
                </a:cxn>
                <a:cxn ang="0">
                  <a:pos x="86" y="356"/>
                </a:cxn>
                <a:cxn ang="0">
                  <a:pos x="100" y="262"/>
                </a:cxn>
                <a:cxn ang="0">
                  <a:pos x="116" y="164"/>
                </a:cxn>
                <a:cxn ang="0">
                  <a:pos x="116" y="164"/>
                </a:cxn>
                <a:cxn ang="0">
                  <a:pos x="128" y="84"/>
                </a:cxn>
                <a:cxn ang="0">
                  <a:pos x="134" y="46"/>
                </a:cxn>
                <a:cxn ang="0">
                  <a:pos x="134" y="46"/>
                </a:cxn>
                <a:cxn ang="0">
                  <a:pos x="132" y="38"/>
                </a:cxn>
                <a:cxn ang="0">
                  <a:pos x="128" y="28"/>
                </a:cxn>
                <a:cxn ang="0">
                  <a:pos x="122" y="20"/>
                </a:cxn>
                <a:cxn ang="0">
                  <a:pos x="114" y="14"/>
                </a:cxn>
                <a:cxn ang="0">
                  <a:pos x="114" y="14"/>
                </a:cxn>
                <a:cxn ang="0">
                  <a:pos x="104" y="8"/>
                </a:cxn>
                <a:cxn ang="0">
                  <a:pos x="92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  <a:cxn ang="0">
                  <a:pos x="52" y="0"/>
                </a:cxn>
                <a:cxn ang="0">
                  <a:pos x="40" y="4"/>
                </a:cxn>
                <a:cxn ang="0">
                  <a:pos x="28" y="8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10" y="20"/>
                </a:cxn>
                <a:cxn ang="0">
                  <a:pos x="4" y="28"/>
                </a:cxn>
                <a:cxn ang="0">
                  <a:pos x="0" y="38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4" y="84"/>
                </a:cxn>
                <a:cxn ang="0">
                  <a:pos x="16" y="164"/>
                </a:cxn>
                <a:cxn ang="0">
                  <a:pos x="16" y="164"/>
                </a:cxn>
                <a:cxn ang="0">
                  <a:pos x="32" y="262"/>
                </a:cxn>
                <a:cxn ang="0">
                  <a:pos x="44" y="356"/>
                </a:cxn>
                <a:cxn ang="0">
                  <a:pos x="44" y="356"/>
                </a:cxn>
              </a:cxnLst>
              <a:rect l="0" t="0" r="r" b="b"/>
              <a:pathLst>
                <a:path w="134" h="356">
                  <a:moveTo>
                    <a:pt x="44" y="356"/>
                  </a:moveTo>
                  <a:lnTo>
                    <a:pt x="86" y="356"/>
                  </a:lnTo>
                  <a:lnTo>
                    <a:pt x="86" y="356"/>
                  </a:lnTo>
                  <a:lnTo>
                    <a:pt x="100" y="262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28" y="84"/>
                  </a:lnTo>
                  <a:lnTo>
                    <a:pt x="134" y="46"/>
                  </a:lnTo>
                  <a:lnTo>
                    <a:pt x="134" y="46"/>
                  </a:lnTo>
                  <a:lnTo>
                    <a:pt x="132" y="38"/>
                  </a:lnTo>
                  <a:lnTo>
                    <a:pt x="128" y="28"/>
                  </a:lnTo>
                  <a:lnTo>
                    <a:pt x="122" y="20"/>
                  </a:lnTo>
                  <a:lnTo>
                    <a:pt x="114" y="14"/>
                  </a:lnTo>
                  <a:lnTo>
                    <a:pt x="114" y="14"/>
                  </a:lnTo>
                  <a:lnTo>
                    <a:pt x="104" y="8"/>
                  </a:lnTo>
                  <a:lnTo>
                    <a:pt x="92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52" y="0"/>
                  </a:lnTo>
                  <a:lnTo>
                    <a:pt x="40" y="4"/>
                  </a:lnTo>
                  <a:lnTo>
                    <a:pt x="28" y="8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0" y="20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4" y="84"/>
                  </a:lnTo>
                  <a:lnTo>
                    <a:pt x="16" y="164"/>
                  </a:lnTo>
                  <a:lnTo>
                    <a:pt x="16" y="164"/>
                  </a:lnTo>
                  <a:lnTo>
                    <a:pt x="32" y="262"/>
                  </a:lnTo>
                  <a:lnTo>
                    <a:pt x="44" y="356"/>
                  </a:lnTo>
                  <a:lnTo>
                    <a:pt x="44" y="356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6600"/>
                </a:gs>
                <a:gs pos="0">
                  <a:srgbClr val="FFFF00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20" name="Freeform 150"/>
          <p:cNvSpPr>
            <a:spLocks/>
          </p:cNvSpPr>
          <p:nvPr/>
        </p:nvSpPr>
        <p:spPr bwMode="auto">
          <a:xfrm>
            <a:off x="7222920" y="3097038"/>
            <a:ext cx="439147" cy="575023"/>
          </a:xfrm>
          <a:custGeom>
            <a:avLst/>
            <a:gdLst/>
            <a:ahLst/>
            <a:cxnLst>
              <a:cxn ang="0">
                <a:pos x="0" y="194"/>
              </a:cxn>
              <a:cxn ang="0">
                <a:pos x="0" y="194"/>
              </a:cxn>
              <a:cxn ang="0">
                <a:pos x="0" y="188"/>
              </a:cxn>
              <a:cxn ang="0">
                <a:pos x="4" y="182"/>
              </a:cxn>
              <a:cxn ang="0">
                <a:pos x="8" y="176"/>
              </a:cxn>
              <a:cxn ang="0">
                <a:pos x="14" y="170"/>
              </a:cxn>
              <a:cxn ang="0">
                <a:pos x="14" y="170"/>
              </a:cxn>
              <a:cxn ang="0">
                <a:pos x="24" y="166"/>
              </a:cxn>
              <a:cxn ang="0">
                <a:pos x="30" y="164"/>
              </a:cxn>
              <a:cxn ang="0">
                <a:pos x="30" y="164"/>
              </a:cxn>
              <a:cxn ang="0">
                <a:pos x="36" y="168"/>
              </a:cxn>
              <a:cxn ang="0">
                <a:pos x="38" y="174"/>
              </a:cxn>
              <a:cxn ang="0">
                <a:pos x="38" y="174"/>
              </a:cxn>
              <a:cxn ang="0">
                <a:pos x="48" y="202"/>
              </a:cxn>
              <a:cxn ang="0">
                <a:pos x="48" y="202"/>
              </a:cxn>
              <a:cxn ang="0">
                <a:pos x="52" y="206"/>
              </a:cxn>
              <a:cxn ang="0">
                <a:pos x="54" y="208"/>
              </a:cxn>
              <a:cxn ang="0">
                <a:pos x="54" y="208"/>
              </a:cxn>
              <a:cxn ang="0">
                <a:pos x="56" y="208"/>
              </a:cxn>
              <a:cxn ang="0">
                <a:pos x="58" y="204"/>
              </a:cxn>
              <a:cxn ang="0">
                <a:pos x="58" y="204"/>
              </a:cxn>
              <a:cxn ang="0">
                <a:pos x="80" y="162"/>
              </a:cxn>
              <a:cxn ang="0">
                <a:pos x="100" y="124"/>
              </a:cxn>
              <a:cxn ang="0">
                <a:pos x="118" y="92"/>
              </a:cxn>
              <a:cxn ang="0">
                <a:pos x="136" y="64"/>
              </a:cxn>
              <a:cxn ang="0">
                <a:pos x="136" y="64"/>
              </a:cxn>
              <a:cxn ang="0">
                <a:pos x="156" y="34"/>
              </a:cxn>
              <a:cxn ang="0">
                <a:pos x="168" y="20"/>
              </a:cxn>
              <a:cxn ang="0">
                <a:pos x="168" y="20"/>
              </a:cxn>
              <a:cxn ang="0">
                <a:pos x="178" y="12"/>
              </a:cxn>
              <a:cxn ang="0">
                <a:pos x="190" y="6"/>
              </a:cxn>
              <a:cxn ang="0">
                <a:pos x="202" y="2"/>
              </a:cxn>
              <a:cxn ang="0">
                <a:pos x="216" y="0"/>
              </a:cxn>
              <a:cxn ang="0">
                <a:pos x="216" y="8"/>
              </a:cxn>
              <a:cxn ang="0">
                <a:pos x="216" y="8"/>
              </a:cxn>
              <a:cxn ang="0">
                <a:pos x="204" y="24"/>
              </a:cxn>
              <a:cxn ang="0">
                <a:pos x="188" y="50"/>
              </a:cxn>
              <a:cxn ang="0">
                <a:pos x="142" y="122"/>
              </a:cxn>
              <a:cxn ang="0">
                <a:pos x="142" y="122"/>
              </a:cxn>
              <a:cxn ang="0">
                <a:pos x="98" y="202"/>
              </a:cxn>
              <a:cxn ang="0">
                <a:pos x="68" y="262"/>
              </a:cxn>
              <a:cxn ang="0">
                <a:pos x="68" y="262"/>
              </a:cxn>
              <a:cxn ang="0">
                <a:pos x="64" y="274"/>
              </a:cxn>
              <a:cxn ang="0">
                <a:pos x="60" y="276"/>
              </a:cxn>
              <a:cxn ang="0">
                <a:pos x="56" y="278"/>
              </a:cxn>
              <a:cxn ang="0">
                <a:pos x="56" y="278"/>
              </a:cxn>
              <a:cxn ang="0">
                <a:pos x="50" y="282"/>
              </a:cxn>
              <a:cxn ang="0">
                <a:pos x="40" y="282"/>
              </a:cxn>
              <a:cxn ang="0">
                <a:pos x="40" y="282"/>
              </a:cxn>
              <a:cxn ang="0">
                <a:pos x="32" y="282"/>
              </a:cxn>
              <a:cxn ang="0">
                <a:pos x="28" y="278"/>
              </a:cxn>
              <a:cxn ang="0">
                <a:pos x="28" y="278"/>
              </a:cxn>
              <a:cxn ang="0">
                <a:pos x="24" y="274"/>
              </a:cxn>
              <a:cxn ang="0">
                <a:pos x="20" y="266"/>
              </a:cxn>
              <a:cxn ang="0">
                <a:pos x="20" y="266"/>
              </a:cxn>
              <a:cxn ang="0">
                <a:pos x="8" y="234"/>
              </a:cxn>
              <a:cxn ang="0">
                <a:pos x="2" y="206"/>
              </a:cxn>
              <a:cxn ang="0">
                <a:pos x="2" y="206"/>
              </a:cxn>
              <a:cxn ang="0">
                <a:pos x="0" y="194"/>
              </a:cxn>
              <a:cxn ang="0">
                <a:pos x="0" y="194"/>
              </a:cxn>
            </a:cxnLst>
            <a:rect l="0" t="0" r="r" b="b"/>
            <a:pathLst>
              <a:path w="216" h="282">
                <a:moveTo>
                  <a:pt x="0" y="194"/>
                </a:moveTo>
                <a:lnTo>
                  <a:pt x="0" y="194"/>
                </a:lnTo>
                <a:lnTo>
                  <a:pt x="0" y="188"/>
                </a:lnTo>
                <a:lnTo>
                  <a:pt x="4" y="182"/>
                </a:lnTo>
                <a:lnTo>
                  <a:pt x="8" y="176"/>
                </a:lnTo>
                <a:lnTo>
                  <a:pt x="14" y="170"/>
                </a:lnTo>
                <a:lnTo>
                  <a:pt x="14" y="170"/>
                </a:lnTo>
                <a:lnTo>
                  <a:pt x="24" y="166"/>
                </a:lnTo>
                <a:lnTo>
                  <a:pt x="30" y="164"/>
                </a:lnTo>
                <a:lnTo>
                  <a:pt x="30" y="164"/>
                </a:lnTo>
                <a:lnTo>
                  <a:pt x="36" y="168"/>
                </a:lnTo>
                <a:lnTo>
                  <a:pt x="38" y="174"/>
                </a:lnTo>
                <a:lnTo>
                  <a:pt x="38" y="174"/>
                </a:lnTo>
                <a:lnTo>
                  <a:pt x="48" y="202"/>
                </a:lnTo>
                <a:lnTo>
                  <a:pt x="48" y="202"/>
                </a:lnTo>
                <a:lnTo>
                  <a:pt x="52" y="206"/>
                </a:lnTo>
                <a:lnTo>
                  <a:pt x="54" y="208"/>
                </a:lnTo>
                <a:lnTo>
                  <a:pt x="54" y="208"/>
                </a:lnTo>
                <a:lnTo>
                  <a:pt x="56" y="208"/>
                </a:lnTo>
                <a:lnTo>
                  <a:pt x="58" y="204"/>
                </a:lnTo>
                <a:lnTo>
                  <a:pt x="58" y="204"/>
                </a:lnTo>
                <a:lnTo>
                  <a:pt x="80" y="162"/>
                </a:lnTo>
                <a:lnTo>
                  <a:pt x="100" y="124"/>
                </a:lnTo>
                <a:lnTo>
                  <a:pt x="118" y="92"/>
                </a:lnTo>
                <a:lnTo>
                  <a:pt x="136" y="64"/>
                </a:lnTo>
                <a:lnTo>
                  <a:pt x="136" y="64"/>
                </a:lnTo>
                <a:lnTo>
                  <a:pt x="156" y="34"/>
                </a:lnTo>
                <a:lnTo>
                  <a:pt x="168" y="20"/>
                </a:lnTo>
                <a:lnTo>
                  <a:pt x="168" y="20"/>
                </a:lnTo>
                <a:lnTo>
                  <a:pt x="178" y="12"/>
                </a:lnTo>
                <a:lnTo>
                  <a:pt x="190" y="6"/>
                </a:lnTo>
                <a:lnTo>
                  <a:pt x="202" y="2"/>
                </a:lnTo>
                <a:lnTo>
                  <a:pt x="216" y="0"/>
                </a:lnTo>
                <a:lnTo>
                  <a:pt x="216" y="8"/>
                </a:lnTo>
                <a:lnTo>
                  <a:pt x="216" y="8"/>
                </a:lnTo>
                <a:lnTo>
                  <a:pt x="204" y="24"/>
                </a:lnTo>
                <a:lnTo>
                  <a:pt x="188" y="50"/>
                </a:lnTo>
                <a:lnTo>
                  <a:pt x="142" y="122"/>
                </a:lnTo>
                <a:lnTo>
                  <a:pt x="142" y="122"/>
                </a:lnTo>
                <a:lnTo>
                  <a:pt x="98" y="202"/>
                </a:lnTo>
                <a:lnTo>
                  <a:pt x="68" y="262"/>
                </a:lnTo>
                <a:lnTo>
                  <a:pt x="68" y="262"/>
                </a:lnTo>
                <a:lnTo>
                  <a:pt x="64" y="274"/>
                </a:lnTo>
                <a:lnTo>
                  <a:pt x="60" y="276"/>
                </a:lnTo>
                <a:lnTo>
                  <a:pt x="56" y="278"/>
                </a:lnTo>
                <a:lnTo>
                  <a:pt x="56" y="278"/>
                </a:lnTo>
                <a:lnTo>
                  <a:pt x="50" y="282"/>
                </a:lnTo>
                <a:lnTo>
                  <a:pt x="40" y="282"/>
                </a:lnTo>
                <a:lnTo>
                  <a:pt x="40" y="282"/>
                </a:lnTo>
                <a:lnTo>
                  <a:pt x="32" y="282"/>
                </a:lnTo>
                <a:lnTo>
                  <a:pt x="28" y="278"/>
                </a:lnTo>
                <a:lnTo>
                  <a:pt x="28" y="278"/>
                </a:lnTo>
                <a:lnTo>
                  <a:pt x="24" y="274"/>
                </a:lnTo>
                <a:lnTo>
                  <a:pt x="20" y="266"/>
                </a:lnTo>
                <a:lnTo>
                  <a:pt x="20" y="266"/>
                </a:lnTo>
                <a:lnTo>
                  <a:pt x="8" y="234"/>
                </a:lnTo>
                <a:lnTo>
                  <a:pt x="2" y="206"/>
                </a:lnTo>
                <a:lnTo>
                  <a:pt x="2" y="206"/>
                </a:lnTo>
                <a:lnTo>
                  <a:pt x="0" y="194"/>
                </a:lnTo>
                <a:lnTo>
                  <a:pt x="0" y="194"/>
                </a:lnTo>
                <a:close/>
              </a:path>
            </a:pathLst>
          </a:custGeom>
          <a:gradFill rotWithShape="1">
            <a:gsLst>
              <a:gs pos="0">
                <a:srgbClr val="008000"/>
              </a:gs>
              <a:gs pos="48000">
                <a:srgbClr val="00B300"/>
              </a:gs>
              <a:gs pos="100000">
                <a:srgbClr val="00FF00"/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Calibri"/>
              <a:ea typeface="ＭＳ Ｐゴシック" pitchFamily="-107" charset="-128"/>
            </a:endParaRPr>
          </a:p>
        </p:txBody>
      </p:sp>
      <p:grpSp>
        <p:nvGrpSpPr>
          <p:cNvPr id="17430" name="Group 20"/>
          <p:cNvGrpSpPr>
            <a:grpSpLocks/>
          </p:cNvGrpSpPr>
          <p:nvPr/>
        </p:nvGrpSpPr>
        <p:grpSpPr bwMode="auto">
          <a:xfrm>
            <a:off x="4267200" y="3097213"/>
            <a:ext cx="185738" cy="679450"/>
            <a:chOff x="1379538" y="730250"/>
            <a:chExt cx="444500" cy="1622425"/>
          </a:xfrm>
        </p:grpSpPr>
        <p:sp>
          <p:nvSpPr>
            <p:cNvPr id="22" name="Freeform 6"/>
            <p:cNvSpPr>
              <a:spLocks/>
            </p:cNvSpPr>
            <p:nvPr/>
          </p:nvSpPr>
          <p:spPr bwMode="auto">
            <a:xfrm flipH="1">
              <a:off x="1447922" y="2041837"/>
              <a:ext cx="315329" cy="310838"/>
            </a:xfrm>
            <a:custGeom>
              <a:avLst/>
              <a:gdLst/>
              <a:ahLst/>
              <a:cxnLst>
                <a:cxn ang="0">
                  <a:pos x="82" y="14"/>
                </a:cxn>
                <a:cxn ang="0">
                  <a:pos x="82" y="14"/>
                </a:cxn>
                <a:cxn ang="0">
                  <a:pos x="74" y="8"/>
                </a:cxn>
                <a:cxn ang="0">
                  <a:pos x="66" y="2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2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8" y="20"/>
                </a:cxn>
                <a:cxn ang="0">
                  <a:pos x="4" y="28"/>
                </a:cxn>
                <a:cxn ang="0">
                  <a:pos x="2" y="38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2" y="56"/>
                </a:cxn>
                <a:cxn ang="0">
                  <a:pos x="4" y="64"/>
                </a:cxn>
                <a:cxn ang="0">
                  <a:pos x="8" y="72"/>
                </a:cxn>
                <a:cxn ang="0">
                  <a:pos x="14" y="80"/>
                </a:cxn>
                <a:cxn ang="0">
                  <a:pos x="14" y="80"/>
                </a:cxn>
                <a:cxn ang="0">
                  <a:pos x="22" y="86"/>
                </a:cxn>
                <a:cxn ang="0">
                  <a:pos x="30" y="90"/>
                </a:cxn>
                <a:cxn ang="0">
                  <a:pos x="38" y="92"/>
                </a:cxn>
                <a:cxn ang="0">
                  <a:pos x="48" y="94"/>
                </a:cxn>
                <a:cxn ang="0">
                  <a:pos x="48" y="94"/>
                </a:cxn>
                <a:cxn ang="0">
                  <a:pos x="58" y="92"/>
                </a:cxn>
                <a:cxn ang="0">
                  <a:pos x="66" y="90"/>
                </a:cxn>
                <a:cxn ang="0">
                  <a:pos x="74" y="86"/>
                </a:cxn>
                <a:cxn ang="0">
                  <a:pos x="82" y="80"/>
                </a:cxn>
                <a:cxn ang="0">
                  <a:pos x="82" y="80"/>
                </a:cxn>
                <a:cxn ang="0">
                  <a:pos x="88" y="72"/>
                </a:cxn>
                <a:cxn ang="0">
                  <a:pos x="92" y="64"/>
                </a:cxn>
                <a:cxn ang="0">
                  <a:pos x="94" y="56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94" y="38"/>
                </a:cxn>
                <a:cxn ang="0">
                  <a:pos x="92" y="28"/>
                </a:cxn>
                <a:cxn ang="0">
                  <a:pos x="88" y="20"/>
                </a:cxn>
                <a:cxn ang="0">
                  <a:pos x="82" y="14"/>
                </a:cxn>
                <a:cxn ang="0">
                  <a:pos x="82" y="14"/>
                </a:cxn>
              </a:cxnLst>
              <a:rect l="0" t="0" r="r" b="b"/>
              <a:pathLst>
                <a:path w="96" h="94">
                  <a:moveTo>
                    <a:pt x="82" y="14"/>
                  </a:moveTo>
                  <a:lnTo>
                    <a:pt x="82" y="14"/>
                  </a:lnTo>
                  <a:lnTo>
                    <a:pt x="74" y="8"/>
                  </a:lnTo>
                  <a:lnTo>
                    <a:pt x="66" y="2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0" y="2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2" y="56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22" y="86"/>
                  </a:lnTo>
                  <a:lnTo>
                    <a:pt x="30" y="90"/>
                  </a:lnTo>
                  <a:lnTo>
                    <a:pt x="38" y="92"/>
                  </a:lnTo>
                  <a:lnTo>
                    <a:pt x="48" y="94"/>
                  </a:lnTo>
                  <a:lnTo>
                    <a:pt x="48" y="94"/>
                  </a:lnTo>
                  <a:lnTo>
                    <a:pt x="58" y="92"/>
                  </a:lnTo>
                  <a:lnTo>
                    <a:pt x="66" y="90"/>
                  </a:lnTo>
                  <a:lnTo>
                    <a:pt x="74" y="86"/>
                  </a:lnTo>
                  <a:lnTo>
                    <a:pt x="82" y="80"/>
                  </a:lnTo>
                  <a:lnTo>
                    <a:pt x="82" y="80"/>
                  </a:lnTo>
                  <a:lnTo>
                    <a:pt x="88" y="72"/>
                  </a:lnTo>
                  <a:lnTo>
                    <a:pt x="92" y="64"/>
                  </a:lnTo>
                  <a:lnTo>
                    <a:pt x="94" y="56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94" y="38"/>
                  </a:lnTo>
                  <a:lnTo>
                    <a:pt x="92" y="28"/>
                  </a:lnTo>
                  <a:lnTo>
                    <a:pt x="88" y="20"/>
                  </a:lnTo>
                  <a:lnTo>
                    <a:pt x="82" y="14"/>
                  </a:lnTo>
                  <a:lnTo>
                    <a:pt x="82" y="14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6600"/>
                </a:gs>
                <a:gs pos="0">
                  <a:srgbClr val="FFFF00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 flipH="1">
              <a:off x="1379538" y="730250"/>
              <a:ext cx="444500" cy="1178910"/>
            </a:xfrm>
            <a:custGeom>
              <a:avLst/>
              <a:gdLst/>
              <a:ahLst/>
              <a:cxnLst>
                <a:cxn ang="0">
                  <a:pos x="44" y="356"/>
                </a:cxn>
                <a:cxn ang="0">
                  <a:pos x="86" y="356"/>
                </a:cxn>
                <a:cxn ang="0">
                  <a:pos x="86" y="356"/>
                </a:cxn>
                <a:cxn ang="0">
                  <a:pos x="100" y="262"/>
                </a:cxn>
                <a:cxn ang="0">
                  <a:pos x="116" y="164"/>
                </a:cxn>
                <a:cxn ang="0">
                  <a:pos x="116" y="164"/>
                </a:cxn>
                <a:cxn ang="0">
                  <a:pos x="128" y="84"/>
                </a:cxn>
                <a:cxn ang="0">
                  <a:pos x="134" y="46"/>
                </a:cxn>
                <a:cxn ang="0">
                  <a:pos x="134" y="46"/>
                </a:cxn>
                <a:cxn ang="0">
                  <a:pos x="132" y="38"/>
                </a:cxn>
                <a:cxn ang="0">
                  <a:pos x="128" y="28"/>
                </a:cxn>
                <a:cxn ang="0">
                  <a:pos x="122" y="20"/>
                </a:cxn>
                <a:cxn ang="0">
                  <a:pos x="114" y="14"/>
                </a:cxn>
                <a:cxn ang="0">
                  <a:pos x="114" y="14"/>
                </a:cxn>
                <a:cxn ang="0">
                  <a:pos x="104" y="8"/>
                </a:cxn>
                <a:cxn ang="0">
                  <a:pos x="92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  <a:cxn ang="0">
                  <a:pos x="52" y="0"/>
                </a:cxn>
                <a:cxn ang="0">
                  <a:pos x="40" y="4"/>
                </a:cxn>
                <a:cxn ang="0">
                  <a:pos x="28" y="8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10" y="20"/>
                </a:cxn>
                <a:cxn ang="0">
                  <a:pos x="4" y="28"/>
                </a:cxn>
                <a:cxn ang="0">
                  <a:pos x="0" y="38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4" y="84"/>
                </a:cxn>
                <a:cxn ang="0">
                  <a:pos x="16" y="164"/>
                </a:cxn>
                <a:cxn ang="0">
                  <a:pos x="16" y="164"/>
                </a:cxn>
                <a:cxn ang="0">
                  <a:pos x="32" y="262"/>
                </a:cxn>
                <a:cxn ang="0">
                  <a:pos x="44" y="356"/>
                </a:cxn>
                <a:cxn ang="0">
                  <a:pos x="44" y="356"/>
                </a:cxn>
              </a:cxnLst>
              <a:rect l="0" t="0" r="r" b="b"/>
              <a:pathLst>
                <a:path w="134" h="356">
                  <a:moveTo>
                    <a:pt x="44" y="356"/>
                  </a:moveTo>
                  <a:lnTo>
                    <a:pt x="86" y="356"/>
                  </a:lnTo>
                  <a:lnTo>
                    <a:pt x="86" y="356"/>
                  </a:lnTo>
                  <a:lnTo>
                    <a:pt x="100" y="262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28" y="84"/>
                  </a:lnTo>
                  <a:lnTo>
                    <a:pt x="134" y="46"/>
                  </a:lnTo>
                  <a:lnTo>
                    <a:pt x="134" y="46"/>
                  </a:lnTo>
                  <a:lnTo>
                    <a:pt x="132" y="38"/>
                  </a:lnTo>
                  <a:lnTo>
                    <a:pt x="128" y="28"/>
                  </a:lnTo>
                  <a:lnTo>
                    <a:pt x="122" y="20"/>
                  </a:lnTo>
                  <a:lnTo>
                    <a:pt x="114" y="14"/>
                  </a:lnTo>
                  <a:lnTo>
                    <a:pt x="114" y="14"/>
                  </a:lnTo>
                  <a:lnTo>
                    <a:pt x="104" y="8"/>
                  </a:lnTo>
                  <a:lnTo>
                    <a:pt x="92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52" y="0"/>
                  </a:lnTo>
                  <a:lnTo>
                    <a:pt x="40" y="4"/>
                  </a:lnTo>
                  <a:lnTo>
                    <a:pt x="28" y="8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0" y="20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4" y="84"/>
                  </a:lnTo>
                  <a:lnTo>
                    <a:pt x="16" y="164"/>
                  </a:lnTo>
                  <a:lnTo>
                    <a:pt x="16" y="164"/>
                  </a:lnTo>
                  <a:lnTo>
                    <a:pt x="32" y="262"/>
                  </a:lnTo>
                  <a:lnTo>
                    <a:pt x="44" y="356"/>
                  </a:lnTo>
                  <a:lnTo>
                    <a:pt x="44" y="356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6600"/>
                </a:gs>
                <a:gs pos="0">
                  <a:srgbClr val="FFFF00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24" name="Cross 23"/>
          <p:cNvSpPr/>
          <p:nvPr/>
        </p:nvSpPr>
        <p:spPr>
          <a:xfrm rot="18799477">
            <a:off x="238423" y="6085411"/>
            <a:ext cx="526526" cy="526526"/>
          </a:xfrm>
          <a:prstGeom prst="plus">
            <a:avLst>
              <a:gd name="adj" fmla="val 41667"/>
            </a:avLst>
          </a:prstGeom>
          <a:gradFill>
            <a:gsLst>
              <a:gs pos="0">
                <a:srgbClr val="800000"/>
              </a:gs>
              <a:gs pos="100000">
                <a:srgbClr val="FF0000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Freeform 150"/>
          <p:cNvSpPr>
            <a:spLocks/>
          </p:cNvSpPr>
          <p:nvPr/>
        </p:nvSpPr>
        <p:spPr bwMode="auto">
          <a:xfrm>
            <a:off x="282113" y="4420480"/>
            <a:ext cx="439147" cy="575023"/>
          </a:xfrm>
          <a:custGeom>
            <a:avLst/>
            <a:gdLst/>
            <a:ahLst/>
            <a:cxnLst>
              <a:cxn ang="0">
                <a:pos x="0" y="194"/>
              </a:cxn>
              <a:cxn ang="0">
                <a:pos x="0" y="194"/>
              </a:cxn>
              <a:cxn ang="0">
                <a:pos x="0" y="188"/>
              </a:cxn>
              <a:cxn ang="0">
                <a:pos x="4" y="182"/>
              </a:cxn>
              <a:cxn ang="0">
                <a:pos x="8" y="176"/>
              </a:cxn>
              <a:cxn ang="0">
                <a:pos x="14" y="170"/>
              </a:cxn>
              <a:cxn ang="0">
                <a:pos x="14" y="170"/>
              </a:cxn>
              <a:cxn ang="0">
                <a:pos x="24" y="166"/>
              </a:cxn>
              <a:cxn ang="0">
                <a:pos x="30" y="164"/>
              </a:cxn>
              <a:cxn ang="0">
                <a:pos x="30" y="164"/>
              </a:cxn>
              <a:cxn ang="0">
                <a:pos x="36" y="168"/>
              </a:cxn>
              <a:cxn ang="0">
                <a:pos x="38" y="174"/>
              </a:cxn>
              <a:cxn ang="0">
                <a:pos x="38" y="174"/>
              </a:cxn>
              <a:cxn ang="0">
                <a:pos x="48" y="202"/>
              </a:cxn>
              <a:cxn ang="0">
                <a:pos x="48" y="202"/>
              </a:cxn>
              <a:cxn ang="0">
                <a:pos x="52" y="206"/>
              </a:cxn>
              <a:cxn ang="0">
                <a:pos x="54" y="208"/>
              </a:cxn>
              <a:cxn ang="0">
                <a:pos x="54" y="208"/>
              </a:cxn>
              <a:cxn ang="0">
                <a:pos x="56" y="208"/>
              </a:cxn>
              <a:cxn ang="0">
                <a:pos x="58" y="204"/>
              </a:cxn>
              <a:cxn ang="0">
                <a:pos x="58" y="204"/>
              </a:cxn>
              <a:cxn ang="0">
                <a:pos x="80" y="162"/>
              </a:cxn>
              <a:cxn ang="0">
                <a:pos x="100" y="124"/>
              </a:cxn>
              <a:cxn ang="0">
                <a:pos x="118" y="92"/>
              </a:cxn>
              <a:cxn ang="0">
                <a:pos x="136" y="64"/>
              </a:cxn>
              <a:cxn ang="0">
                <a:pos x="136" y="64"/>
              </a:cxn>
              <a:cxn ang="0">
                <a:pos x="156" y="34"/>
              </a:cxn>
              <a:cxn ang="0">
                <a:pos x="168" y="20"/>
              </a:cxn>
              <a:cxn ang="0">
                <a:pos x="168" y="20"/>
              </a:cxn>
              <a:cxn ang="0">
                <a:pos x="178" y="12"/>
              </a:cxn>
              <a:cxn ang="0">
                <a:pos x="190" y="6"/>
              </a:cxn>
              <a:cxn ang="0">
                <a:pos x="202" y="2"/>
              </a:cxn>
              <a:cxn ang="0">
                <a:pos x="216" y="0"/>
              </a:cxn>
              <a:cxn ang="0">
                <a:pos x="216" y="8"/>
              </a:cxn>
              <a:cxn ang="0">
                <a:pos x="216" y="8"/>
              </a:cxn>
              <a:cxn ang="0">
                <a:pos x="204" y="24"/>
              </a:cxn>
              <a:cxn ang="0">
                <a:pos x="188" y="50"/>
              </a:cxn>
              <a:cxn ang="0">
                <a:pos x="142" y="122"/>
              </a:cxn>
              <a:cxn ang="0">
                <a:pos x="142" y="122"/>
              </a:cxn>
              <a:cxn ang="0">
                <a:pos x="98" y="202"/>
              </a:cxn>
              <a:cxn ang="0">
                <a:pos x="68" y="262"/>
              </a:cxn>
              <a:cxn ang="0">
                <a:pos x="68" y="262"/>
              </a:cxn>
              <a:cxn ang="0">
                <a:pos x="64" y="274"/>
              </a:cxn>
              <a:cxn ang="0">
                <a:pos x="60" y="276"/>
              </a:cxn>
              <a:cxn ang="0">
                <a:pos x="56" y="278"/>
              </a:cxn>
              <a:cxn ang="0">
                <a:pos x="56" y="278"/>
              </a:cxn>
              <a:cxn ang="0">
                <a:pos x="50" y="282"/>
              </a:cxn>
              <a:cxn ang="0">
                <a:pos x="40" y="282"/>
              </a:cxn>
              <a:cxn ang="0">
                <a:pos x="40" y="282"/>
              </a:cxn>
              <a:cxn ang="0">
                <a:pos x="32" y="282"/>
              </a:cxn>
              <a:cxn ang="0">
                <a:pos x="28" y="278"/>
              </a:cxn>
              <a:cxn ang="0">
                <a:pos x="28" y="278"/>
              </a:cxn>
              <a:cxn ang="0">
                <a:pos x="24" y="274"/>
              </a:cxn>
              <a:cxn ang="0">
                <a:pos x="20" y="266"/>
              </a:cxn>
              <a:cxn ang="0">
                <a:pos x="20" y="266"/>
              </a:cxn>
              <a:cxn ang="0">
                <a:pos x="8" y="234"/>
              </a:cxn>
              <a:cxn ang="0">
                <a:pos x="2" y="206"/>
              </a:cxn>
              <a:cxn ang="0">
                <a:pos x="2" y="206"/>
              </a:cxn>
              <a:cxn ang="0">
                <a:pos x="0" y="194"/>
              </a:cxn>
              <a:cxn ang="0">
                <a:pos x="0" y="194"/>
              </a:cxn>
            </a:cxnLst>
            <a:rect l="0" t="0" r="r" b="b"/>
            <a:pathLst>
              <a:path w="216" h="282">
                <a:moveTo>
                  <a:pt x="0" y="194"/>
                </a:moveTo>
                <a:lnTo>
                  <a:pt x="0" y="194"/>
                </a:lnTo>
                <a:lnTo>
                  <a:pt x="0" y="188"/>
                </a:lnTo>
                <a:lnTo>
                  <a:pt x="4" y="182"/>
                </a:lnTo>
                <a:lnTo>
                  <a:pt x="8" y="176"/>
                </a:lnTo>
                <a:lnTo>
                  <a:pt x="14" y="170"/>
                </a:lnTo>
                <a:lnTo>
                  <a:pt x="14" y="170"/>
                </a:lnTo>
                <a:lnTo>
                  <a:pt x="24" y="166"/>
                </a:lnTo>
                <a:lnTo>
                  <a:pt x="30" y="164"/>
                </a:lnTo>
                <a:lnTo>
                  <a:pt x="30" y="164"/>
                </a:lnTo>
                <a:lnTo>
                  <a:pt x="36" y="168"/>
                </a:lnTo>
                <a:lnTo>
                  <a:pt x="38" y="174"/>
                </a:lnTo>
                <a:lnTo>
                  <a:pt x="38" y="174"/>
                </a:lnTo>
                <a:lnTo>
                  <a:pt x="48" y="202"/>
                </a:lnTo>
                <a:lnTo>
                  <a:pt x="48" y="202"/>
                </a:lnTo>
                <a:lnTo>
                  <a:pt x="52" y="206"/>
                </a:lnTo>
                <a:lnTo>
                  <a:pt x="54" y="208"/>
                </a:lnTo>
                <a:lnTo>
                  <a:pt x="54" y="208"/>
                </a:lnTo>
                <a:lnTo>
                  <a:pt x="56" y="208"/>
                </a:lnTo>
                <a:lnTo>
                  <a:pt x="58" y="204"/>
                </a:lnTo>
                <a:lnTo>
                  <a:pt x="58" y="204"/>
                </a:lnTo>
                <a:lnTo>
                  <a:pt x="80" y="162"/>
                </a:lnTo>
                <a:lnTo>
                  <a:pt x="100" y="124"/>
                </a:lnTo>
                <a:lnTo>
                  <a:pt x="118" y="92"/>
                </a:lnTo>
                <a:lnTo>
                  <a:pt x="136" y="64"/>
                </a:lnTo>
                <a:lnTo>
                  <a:pt x="136" y="64"/>
                </a:lnTo>
                <a:lnTo>
                  <a:pt x="156" y="34"/>
                </a:lnTo>
                <a:lnTo>
                  <a:pt x="168" y="20"/>
                </a:lnTo>
                <a:lnTo>
                  <a:pt x="168" y="20"/>
                </a:lnTo>
                <a:lnTo>
                  <a:pt x="178" y="12"/>
                </a:lnTo>
                <a:lnTo>
                  <a:pt x="190" y="6"/>
                </a:lnTo>
                <a:lnTo>
                  <a:pt x="202" y="2"/>
                </a:lnTo>
                <a:lnTo>
                  <a:pt x="216" y="0"/>
                </a:lnTo>
                <a:lnTo>
                  <a:pt x="216" y="8"/>
                </a:lnTo>
                <a:lnTo>
                  <a:pt x="216" y="8"/>
                </a:lnTo>
                <a:lnTo>
                  <a:pt x="204" y="24"/>
                </a:lnTo>
                <a:lnTo>
                  <a:pt x="188" y="50"/>
                </a:lnTo>
                <a:lnTo>
                  <a:pt x="142" y="122"/>
                </a:lnTo>
                <a:lnTo>
                  <a:pt x="142" y="122"/>
                </a:lnTo>
                <a:lnTo>
                  <a:pt x="98" y="202"/>
                </a:lnTo>
                <a:lnTo>
                  <a:pt x="68" y="262"/>
                </a:lnTo>
                <a:lnTo>
                  <a:pt x="68" y="262"/>
                </a:lnTo>
                <a:lnTo>
                  <a:pt x="64" y="274"/>
                </a:lnTo>
                <a:lnTo>
                  <a:pt x="60" y="276"/>
                </a:lnTo>
                <a:lnTo>
                  <a:pt x="56" y="278"/>
                </a:lnTo>
                <a:lnTo>
                  <a:pt x="56" y="278"/>
                </a:lnTo>
                <a:lnTo>
                  <a:pt x="50" y="282"/>
                </a:lnTo>
                <a:lnTo>
                  <a:pt x="40" y="282"/>
                </a:lnTo>
                <a:lnTo>
                  <a:pt x="40" y="282"/>
                </a:lnTo>
                <a:lnTo>
                  <a:pt x="32" y="282"/>
                </a:lnTo>
                <a:lnTo>
                  <a:pt x="28" y="278"/>
                </a:lnTo>
                <a:lnTo>
                  <a:pt x="28" y="278"/>
                </a:lnTo>
                <a:lnTo>
                  <a:pt x="24" y="274"/>
                </a:lnTo>
                <a:lnTo>
                  <a:pt x="20" y="266"/>
                </a:lnTo>
                <a:lnTo>
                  <a:pt x="20" y="266"/>
                </a:lnTo>
                <a:lnTo>
                  <a:pt x="8" y="234"/>
                </a:lnTo>
                <a:lnTo>
                  <a:pt x="2" y="206"/>
                </a:lnTo>
                <a:lnTo>
                  <a:pt x="2" y="206"/>
                </a:lnTo>
                <a:lnTo>
                  <a:pt x="0" y="194"/>
                </a:lnTo>
                <a:lnTo>
                  <a:pt x="0" y="194"/>
                </a:lnTo>
                <a:close/>
              </a:path>
            </a:pathLst>
          </a:custGeom>
          <a:gradFill rotWithShape="1">
            <a:gsLst>
              <a:gs pos="0">
                <a:srgbClr val="008000"/>
              </a:gs>
              <a:gs pos="48000">
                <a:srgbClr val="00B300"/>
              </a:gs>
              <a:gs pos="100000">
                <a:srgbClr val="00FF00"/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Calibri"/>
              <a:ea typeface="ＭＳ Ｐゴシック" pitchFamily="-107" charset="-128"/>
            </a:endParaRPr>
          </a:p>
        </p:txBody>
      </p:sp>
      <p:grpSp>
        <p:nvGrpSpPr>
          <p:cNvPr id="17437" name="Group 25"/>
          <p:cNvGrpSpPr>
            <a:grpSpLocks/>
          </p:cNvGrpSpPr>
          <p:nvPr/>
        </p:nvGrpSpPr>
        <p:grpSpPr bwMode="auto">
          <a:xfrm>
            <a:off x="436563" y="5200650"/>
            <a:ext cx="185737" cy="679450"/>
            <a:chOff x="1379538" y="730250"/>
            <a:chExt cx="444500" cy="1622425"/>
          </a:xfrm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 flipH="1">
              <a:off x="1447923" y="2041837"/>
              <a:ext cx="315329" cy="310838"/>
            </a:xfrm>
            <a:custGeom>
              <a:avLst/>
              <a:gdLst/>
              <a:ahLst/>
              <a:cxnLst>
                <a:cxn ang="0">
                  <a:pos x="82" y="14"/>
                </a:cxn>
                <a:cxn ang="0">
                  <a:pos x="82" y="14"/>
                </a:cxn>
                <a:cxn ang="0">
                  <a:pos x="74" y="8"/>
                </a:cxn>
                <a:cxn ang="0">
                  <a:pos x="66" y="2"/>
                </a:cxn>
                <a:cxn ang="0">
                  <a:pos x="58" y="0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30" y="2"/>
                </a:cxn>
                <a:cxn ang="0">
                  <a:pos x="22" y="8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8" y="20"/>
                </a:cxn>
                <a:cxn ang="0">
                  <a:pos x="4" y="28"/>
                </a:cxn>
                <a:cxn ang="0">
                  <a:pos x="2" y="38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2" y="56"/>
                </a:cxn>
                <a:cxn ang="0">
                  <a:pos x="4" y="64"/>
                </a:cxn>
                <a:cxn ang="0">
                  <a:pos x="8" y="72"/>
                </a:cxn>
                <a:cxn ang="0">
                  <a:pos x="14" y="80"/>
                </a:cxn>
                <a:cxn ang="0">
                  <a:pos x="14" y="80"/>
                </a:cxn>
                <a:cxn ang="0">
                  <a:pos x="22" y="86"/>
                </a:cxn>
                <a:cxn ang="0">
                  <a:pos x="30" y="90"/>
                </a:cxn>
                <a:cxn ang="0">
                  <a:pos x="38" y="92"/>
                </a:cxn>
                <a:cxn ang="0">
                  <a:pos x="48" y="94"/>
                </a:cxn>
                <a:cxn ang="0">
                  <a:pos x="48" y="94"/>
                </a:cxn>
                <a:cxn ang="0">
                  <a:pos x="58" y="92"/>
                </a:cxn>
                <a:cxn ang="0">
                  <a:pos x="66" y="90"/>
                </a:cxn>
                <a:cxn ang="0">
                  <a:pos x="74" y="86"/>
                </a:cxn>
                <a:cxn ang="0">
                  <a:pos x="82" y="80"/>
                </a:cxn>
                <a:cxn ang="0">
                  <a:pos x="82" y="80"/>
                </a:cxn>
                <a:cxn ang="0">
                  <a:pos x="88" y="72"/>
                </a:cxn>
                <a:cxn ang="0">
                  <a:pos x="92" y="64"/>
                </a:cxn>
                <a:cxn ang="0">
                  <a:pos x="94" y="56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94" y="38"/>
                </a:cxn>
                <a:cxn ang="0">
                  <a:pos x="92" y="28"/>
                </a:cxn>
                <a:cxn ang="0">
                  <a:pos x="88" y="20"/>
                </a:cxn>
                <a:cxn ang="0">
                  <a:pos x="82" y="14"/>
                </a:cxn>
                <a:cxn ang="0">
                  <a:pos x="82" y="14"/>
                </a:cxn>
              </a:cxnLst>
              <a:rect l="0" t="0" r="r" b="b"/>
              <a:pathLst>
                <a:path w="96" h="94">
                  <a:moveTo>
                    <a:pt x="82" y="14"/>
                  </a:moveTo>
                  <a:lnTo>
                    <a:pt x="82" y="14"/>
                  </a:lnTo>
                  <a:lnTo>
                    <a:pt x="74" y="8"/>
                  </a:lnTo>
                  <a:lnTo>
                    <a:pt x="66" y="2"/>
                  </a:lnTo>
                  <a:lnTo>
                    <a:pt x="5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0"/>
                  </a:lnTo>
                  <a:lnTo>
                    <a:pt x="30" y="2"/>
                  </a:lnTo>
                  <a:lnTo>
                    <a:pt x="22" y="8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2" y="56"/>
                  </a:lnTo>
                  <a:lnTo>
                    <a:pt x="4" y="64"/>
                  </a:lnTo>
                  <a:lnTo>
                    <a:pt x="8" y="72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22" y="86"/>
                  </a:lnTo>
                  <a:lnTo>
                    <a:pt x="30" y="90"/>
                  </a:lnTo>
                  <a:lnTo>
                    <a:pt x="38" y="92"/>
                  </a:lnTo>
                  <a:lnTo>
                    <a:pt x="48" y="94"/>
                  </a:lnTo>
                  <a:lnTo>
                    <a:pt x="48" y="94"/>
                  </a:lnTo>
                  <a:lnTo>
                    <a:pt x="58" y="92"/>
                  </a:lnTo>
                  <a:lnTo>
                    <a:pt x="66" y="90"/>
                  </a:lnTo>
                  <a:lnTo>
                    <a:pt x="74" y="86"/>
                  </a:lnTo>
                  <a:lnTo>
                    <a:pt x="82" y="80"/>
                  </a:lnTo>
                  <a:lnTo>
                    <a:pt x="82" y="80"/>
                  </a:lnTo>
                  <a:lnTo>
                    <a:pt x="88" y="72"/>
                  </a:lnTo>
                  <a:lnTo>
                    <a:pt x="92" y="64"/>
                  </a:lnTo>
                  <a:lnTo>
                    <a:pt x="94" y="56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94" y="38"/>
                  </a:lnTo>
                  <a:lnTo>
                    <a:pt x="92" y="28"/>
                  </a:lnTo>
                  <a:lnTo>
                    <a:pt x="88" y="20"/>
                  </a:lnTo>
                  <a:lnTo>
                    <a:pt x="82" y="14"/>
                  </a:lnTo>
                  <a:lnTo>
                    <a:pt x="82" y="14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6600"/>
                </a:gs>
                <a:gs pos="0">
                  <a:srgbClr val="FFFF00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 flipH="1">
              <a:off x="1379538" y="730250"/>
              <a:ext cx="444500" cy="1178913"/>
            </a:xfrm>
            <a:custGeom>
              <a:avLst/>
              <a:gdLst/>
              <a:ahLst/>
              <a:cxnLst>
                <a:cxn ang="0">
                  <a:pos x="44" y="356"/>
                </a:cxn>
                <a:cxn ang="0">
                  <a:pos x="86" y="356"/>
                </a:cxn>
                <a:cxn ang="0">
                  <a:pos x="86" y="356"/>
                </a:cxn>
                <a:cxn ang="0">
                  <a:pos x="100" y="262"/>
                </a:cxn>
                <a:cxn ang="0">
                  <a:pos x="116" y="164"/>
                </a:cxn>
                <a:cxn ang="0">
                  <a:pos x="116" y="164"/>
                </a:cxn>
                <a:cxn ang="0">
                  <a:pos x="128" y="84"/>
                </a:cxn>
                <a:cxn ang="0">
                  <a:pos x="134" y="46"/>
                </a:cxn>
                <a:cxn ang="0">
                  <a:pos x="134" y="46"/>
                </a:cxn>
                <a:cxn ang="0">
                  <a:pos x="132" y="38"/>
                </a:cxn>
                <a:cxn ang="0">
                  <a:pos x="128" y="28"/>
                </a:cxn>
                <a:cxn ang="0">
                  <a:pos x="122" y="20"/>
                </a:cxn>
                <a:cxn ang="0">
                  <a:pos x="114" y="14"/>
                </a:cxn>
                <a:cxn ang="0">
                  <a:pos x="114" y="14"/>
                </a:cxn>
                <a:cxn ang="0">
                  <a:pos x="104" y="8"/>
                </a:cxn>
                <a:cxn ang="0">
                  <a:pos x="92" y="4"/>
                </a:cxn>
                <a:cxn ang="0">
                  <a:pos x="80" y="0"/>
                </a:cxn>
                <a:cxn ang="0">
                  <a:pos x="66" y="0"/>
                </a:cxn>
                <a:cxn ang="0">
                  <a:pos x="66" y="0"/>
                </a:cxn>
                <a:cxn ang="0">
                  <a:pos x="52" y="0"/>
                </a:cxn>
                <a:cxn ang="0">
                  <a:pos x="40" y="4"/>
                </a:cxn>
                <a:cxn ang="0">
                  <a:pos x="28" y="8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10" y="20"/>
                </a:cxn>
                <a:cxn ang="0">
                  <a:pos x="4" y="28"/>
                </a:cxn>
                <a:cxn ang="0">
                  <a:pos x="0" y="38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4" y="84"/>
                </a:cxn>
                <a:cxn ang="0">
                  <a:pos x="16" y="164"/>
                </a:cxn>
                <a:cxn ang="0">
                  <a:pos x="16" y="164"/>
                </a:cxn>
                <a:cxn ang="0">
                  <a:pos x="32" y="262"/>
                </a:cxn>
                <a:cxn ang="0">
                  <a:pos x="44" y="356"/>
                </a:cxn>
                <a:cxn ang="0">
                  <a:pos x="44" y="356"/>
                </a:cxn>
              </a:cxnLst>
              <a:rect l="0" t="0" r="r" b="b"/>
              <a:pathLst>
                <a:path w="134" h="356">
                  <a:moveTo>
                    <a:pt x="44" y="356"/>
                  </a:moveTo>
                  <a:lnTo>
                    <a:pt x="86" y="356"/>
                  </a:lnTo>
                  <a:lnTo>
                    <a:pt x="86" y="356"/>
                  </a:lnTo>
                  <a:lnTo>
                    <a:pt x="100" y="262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28" y="84"/>
                  </a:lnTo>
                  <a:lnTo>
                    <a:pt x="134" y="46"/>
                  </a:lnTo>
                  <a:lnTo>
                    <a:pt x="134" y="46"/>
                  </a:lnTo>
                  <a:lnTo>
                    <a:pt x="132" y="38"/>
                  </a:lnTo>
                  <a:lnTo>
                    <a:pt x="128" y="28"/>
                  </a:lnTo>
                  <a:lnTo>
                    <a:pt x="122" y="20"/>
                  </a:lnTo>
                  <a:lnTo>
                    <a:pt x="114" y="14"/>
                  </a:lnTo>
                  <a:lnTo>
                    <a:pt x="114" y="14"/>
                  </a:lnTo>
                  <a:lnTo>
                    <a:pt x="104" y="8"/>
                  </a:lnTo>
                  <a:lnTo>
                    <a:pt x="92" y="4"/>
                  </a:lnTo>
                  <a:lnTo>
                    <a:pt x="80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52" y="0"/>
                  </a:lnTo>
                  <a:lnTo>
                    <a:pt x="40" y="4"/>
                  </a:lnTo>
                  <a:lnTo>
                    <a:pt x="28" y="8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0" y="20"/>
                  </a:lnTo>
                  <a:lnTo>
                    <a:pt x="4" y="28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4" y="84"/>
                  </a:lnTo>
                  <a:lnTo>
                    <a:pt x="16" y="164"/>
                  </a:lnTo>
                  <a:lnTo>
                    <a:pt x="16" y="164"/>
                  </a:lnTo>
                  <a:lnTo>
                    <a:pt x="32" y="262"/>
                  </a:lnTo>
                  <a:lnTo>
                    <a:pt x="44" y="356"/>
                  </a:lnTo>
                  <a:lnTo>
                    <a:pt x="44" y="356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6600"/>
                </a:gs>
                <a:gs pos="0">
                  <a:srgbClr val="FFFF00"/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17438" name="Rektangel 13"/>
          <p:cNvSpPr>
            <a:spLocks noChangeArrowheads="1"/>
          </p:cNvSpPr>
          <p:nvPr/>
        </p:nvSpPr>
        <p:spPr bwMode="auto">
          <a:xfrm>
            <a:off x="720725" y="4475163"/>
            <a:ext cx="18192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en-US" sz="1200" noProof="1" smtClean="0">
                <a:latin typeface="Calibri" pitchFamily="-108" charset="0"/>
                <a:cs typeface="Arial" charset="0"/>
              </a:rPr>
              <a:t>Extended Thinking</a:t>
            </a:r>
            <a:endParaRPr lang="da-DK" sz="1200" dirty="0">
              <a:latin typeface="Calibri" pitchFamily="-108" charset="0"/>
            </a:endParaRPr>
          </a:p>
        </p:txBody>
      </p:sp>
      <p:sp>
        <p:nvSpPr>
          <p:cNvPr id="17439" name="Rektangel 13"/>
          <p:cNvSpPr>
            <a:spLocks noChangeArrowheads="1"/>
          </p:cNvSpPr>
          <p:nvPr/>
        </p:nvSpPr>
        <p:spPr bwMode="auto">
          <a:xfrm>
            <a:off x="749300" y="5295900"/>
            <a:ext cx="18192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en-US" sz="1200" noProof="1" smtClean="0">
                <a:latin typeface="Calibri" pitchFamily="-108" charset="0"/>
                <a:cs typeface="Arial" charset="0"/>
              </a:rPr>
              <a:t>Strategic Thinking/Reasoning</a:t>
            </a:r>
            <a:endParaRPr lang="da-DK" sz="1200" dirty="0">
              <a:latin typeface="Calibri" pitchFamily="-108" charset="0"/>
            </a:endParaRPr>
          </a:p>
        </p:txBody>
      </p:sp>
      <p:sp>
        <p:nvSpPr>
          <p:cNvPr id="17440" name="Rektangel 13"/>
          <p:cNvSpPr>
            <a:spLocks noChangeArrowheads="1"/>
          </p:cNvSpPr>
          <p:nvPr/>
        </p:nvSpPr>
        <p:spPr bwMode="auto">
          <a:xfrm>
            <a:off x="1054100" y="6118225"/>
            <a:ext cx="18192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en-US" sz="1200" noProof="1" smtClean="0">
                <a:latin typeface="Calibri" pitchFamily="-108" charset="0"/>
                <a:cs typeface="Arial" charset="0"/>
              </a:rPr>
              <a:t>Recall, Reproduce, Skills , and Concepts</a:t>
            </a:r>
            <a:endParaRPr lang="da-DK" sz="1200" dirty="0">
              <a:latin typeface="Calibri" pitchFamily="-108" charset="0"/>
            </a:endParaRPr>
          </a:p>
        </p:txBody>
      </p:sp>
      <p:sp>
        <p:nvSpPr>
          <p:cNvPr id="32" name="Right Arrow 31"/>
          <p:cNvSpPr>
            <a:spLocks noChangeArrowheads="1"/>
          </p:cNvSpPr>
          <p:nvPr/>
        </p:nvSpPr>
        <p:spPr bwMode="auto">
          <a:xfrm rot="-5400000">
            <a:off x="490538" y="3567113"/>
            <a:ext cx="5257800" cy="419100"/>
          </a:xfrm>
          <a:prstGeom prst="rightArrow">
            <a:avLst>
              <a:gd name="adj1" fmla="val 50000"/>
              <a:gd name="adj2" fmla="val 50008"/>
            </a:avLst>
          </a:prstGeom>
          <a:gradFill rotWithShape="1">
            <a:gsLst>
              <a:gs pos="0">
                <a:srgbClr val="BFBFBF">
                  <a:alpha val="0"/>
                </a:srgbClr>
              </a:gs>
              <a:gs pos="20000">
                <a:srgbClr val="BFBFBF">
                  <a:alpha val="20000"/>
                </a:srgbClr>
              </a:gs>
              <a:gs pos="50000">
                <a:srgbClr val="A6A6A6">
                  <a:alpha val="50000"/>
                </a:srgbClr>
              </a:gs>
              <a:gs pos="100000">
                <a:srgbClr val="595959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1823794" y="2916886"/>
            <a:ext cx="25547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DOK</a:t>
            </a:r>
            <a:endParaRPr lang="en-US" sz="1400" b="1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" name="Right Arrow 33"/>
          <p:cNvSpPr>
            <a:spLocks noChangeArrowheads="1"/>
          </p:cNvSpPr>
          <p:nvPr/>
        </p:nvSpPr>
        <p:spPr bwMode="auto">
          <a:xfrm>
            <a:off x="2901950" y="5907088"/>
            <a:ext cx="5253038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BFBFBF">
                  <a:alpha val="0"/>
                </a:srgbClr>
              </a:gs>
              <a:gs pos="20000">
                <a:srgbClr val="BFBFBF">
                  <a:alpha val="20000"/>
                </a:srgbClr>
              </a:gs>
              <a:gs pos="50000">
                <a:srgbClr val="A6A6A6">
                  <a:alpha val="50000"/>
                </a:srgbClr>
              </a:gs>
              <a:gs pos="100000">
                <a:srgbClr val="595959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35575" y="5962650"/>
            <a:ext cx="17653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CCSS</a:t>
            </a:r>
            <a:endParaRPr lang="en-US" sz="1400" b="1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6" name="Freeform 150"/>
          <p:cNvSpPr>
            <a:spLocks/>
          </p:cNvSpPr>
          <p:nvPr/>
        </p:nvSpPr>
        <p:spPr bwMode="auto">
          <a:xfrm>
            <a:off x="7235620" y="1565894"/>
            <a:ext cx="439147" cy="575023"/>
          </a:xfrm>
          <a:custGeom>
            <a:avLst/>
            <a:gdLst/>
            <a:ahLst/>
            <a:cxnLst>
              <a:cxn ang="0">
                <a:pos x="0" y="194"/>
              </a:cxn>
              <a:cxn ang="0">
                <a:pos x="0" y="194"/>
              </a:cxn>
              <a:cxn ang="0">
                <a:pos x="0" y="188"/>
              </a:cxn>
              <a:cxn ang="0">
                <a:pos x="4" y="182"/>
              </a:cxn>
              <a:cxn ang="0">
                <a:pos x="8" y="176"/>
              </a:cxn>
              <a:cxn ang="0">
                <a:pos x="14" y="170"/>
              </a:cxn>
              <a:cxn ang="0">
                <a:pos x="14" y="170"/>
              </a:cxn>
              <a:cxn ang="0">
                <a:pos x="24" y="166"/>
              </a:cxn>
              <a:cxn ang="0">
                <a:pos x="30" y="164"/>
              </a:cxn>
              <a:cxn ang="0">
                <a:pos x="30" y="164"/>
              </a:cxn>
              <a:cxn ang="0">
                <a:pos x="36" y="168"/>
              </a:cxn>
              <a:cxn ang="0">
                <a:pos x="38" y="174"/>
              </a:cxn>
              <a:cxn ang="0">
                <a:pos x="38" y="174"/>
              </a:cxn>
              <a:cxn ang="0">
                <a:pos x="48" y="202"/>
              </a:cxn>
              <a:cxn ang="0">
                <a:pos x="48" y="202"/>
              </a:cxn>
              <a:cxn ang="0">
                <a:pos x="52" y="206"/>
              </a:cxn>
              <a:cxn ang="0">
                <a:pos x="54" y="208"/>
              </a:cxn>
              <a:cxn ang="0">
                <a:pos x="54" y="208"/>
              </a:cxn>
              <a:cxn ang="0">
                <a:pos x="56" y="208"/>
              </a:cxn>
              <a:cxn ang="0">
                <a:pos x="58" y="204"/>
              </a:cxn>
              <a:cxn ang="0">
                <a:pos x="58" y="204"/>
              </a:cxn>
              <a:cxn ang="0">
                <a:pos x="80" y="162"/>
              </a:cxn>
              <a:cxn ang="0">
                <a:pos x="100" y="124"/>
              </a:cxn>
              <a:cxn ang="0">
                <a:pos x="118" y="92"/>
              </a:cxn>
              <a:cxn ang="0">
                <a:pos x="136" y="64"/>
              </a:cxn>
              <a:cxn ang="0">
                <a:pos x="136" y="64"/>
              </a:cxn>
              <a:cxn ang="0">
                <a:pos x="156" y="34"/>
              </a:cxn>
              <a:cxn ang="0">
                <a:pos x="168" y="20"/>
              </a:cxn>
              <a:cxn ang="0">
                <a:pos x="168" y="20"/>
              </a:cxn>
              <a:cxn ang="0">
                <a:pos x="178" y="12"/>
              </a:cxn>
              <a:cxn ang="0">
                <a:pos x="190" y="6"/>
              </a:cxn>
              <a:cxn ang="0">
                <a:pos x="202" y="2"/>
              </a:cxn>
              <a:cxn ang="0">
                <a:pos x="216" y="0"/>
              </a:cxn>
              <a:cxn ang="0">
                <a:pos x="216" y="8"/>
              </a:cxn>
              <a:cxn ang="0">
                <a:pos x="216" y="8"/>
              </a:cxn>
              <a:cxn ang="0">
                <a:pos x="204" y="24"/>
              </a:cxn>
              <a:cxn ang="0">
                <a:pos x="188" y="50"/>
              </a:cxn>
              <a:cxn ang="0">
                <a:pos x="142" y="122"/>
              </a:cxn>
              <a:cxn ang="0">
                <a:pos x="142" y="122"/>
              </a:cxn>
              <a:cxn ang="0">
                <a:pos x="98" y="202"/>
              </a:cxn>
              <a:cxn ang="0">
                <a:pos x="68" y="262"/>
              </a:cxn>
              <a:cxn ang="0">
                <a:pos x="68" y="262"/>
              </a:cxn>
              <a:cxn ang="0">
                <a:pos x="64" y="274"/>
              </a:cxn>
              <a:cxn ang="0">
                <a:pos x="60" y="276"/>
              </a:cxn>
              <a:cxn ang="0">
                <a:pos x="56" y="278"/>
              </a:cxn>
              <a:cxn ang="0">
                <a:pos x="56" y="278"/>
              </a:cxn>
              <a:cxn ang="0">
                <a:pos x="50" y="282"/>
              </a:cxn>
              <a:cxn ang="0">
                <a:pos x="40" y="282"/>
              </a:cxn>
              <a:cxn ang="0">
                <a:pos x="40" y="282"/>
              </a:cxn>
              <a:cxn ang="0">
                <a:pos x="32" y="282"/>
              </a:cxn>
              <a:cxn ang="0">
                <a:pos x="28" y="278"/>
              </a:cxn>
              <a:cxn ang="0">
                <a:pos x="28" y="278"/>
              </a:cxn>
              <a:cxn ang="0">
                <a:pos x="24" y="274"/>
              </a:cxn>
              <a:cxn ang="0">
                <a:pos x="20" y="266"/>
              </a:cxn>
              <a:cxn ang="0">
                <a:pos x="20" y="266"/>
              </a:cxn>
              <a:cxn ang="0">
                <a:pos x="8" y="234"/>
              </a:cxn>
              <a:cxn ang="0">
                <a:pos x="2" y="206"/>
              </a:cxn>
              <a:cxn ang="0">
                <a:pos x="2" y="206"/>
              </a:cxn>
              <a:cxn ang="0">
                <a:pos x="0" y="194"/>
              </a:cxn>
              <a:cxn ang="0">
                <a:pos x="0" y="194"/>
              </a:cxn>
            </a:cxnLst>
            <a:rect l="0" t="0" r="r" b="b"/>
            <a:pathLst>
              <a:path w="216" h="282">
                <a:moveTo>
                  <a:pt x="0" y="194"/>
                </a:moveTo>
                <a:lnTo>
                  <a:pt x="0" y="194"/>
                </a:lnTo>
                <a:lnTo>
                  <a:pt x="0" y="188"/>
                </a:lnTo>
                <a:lnTo>
                  <a:pt x="4" y="182"/>
                </a:lnTo>
                <a:lnTo>
                  <a:pt x="8" y="176"/>
                </a:lnTo>
                <a:lnTo>
                  <a:pt x="14" y="170"/>
                </a:lnTo>
                <a:lnTo>
                  <a:pt x="14" y="170"/>
                </a:lnTo>
                <a:lnTo>
                  <a:pt x="24" y="166"/>
                </a:lnTo>
                <a:lnTo>
                  <a:pt x="30" y="164"/>
                </a:lnTo>
                <a:lnTo>
                  <a:pt x="30" y="164"/>
                </a:lnTo>
                <a:lnTo>
                  <a:pt x="36" y="168"/>
                </a:lnTo>
                <a:lnTo>
                  <a:pt x="38" y="174"/>
                </a:lnTo>
                <a:lnTo>
                  <a:pt x="38" y="174"/>
                </a:lnTo>
                <a:lnTo>
                  <a:pt x="48" y="202"/>
                </a:lnTo>
                <a:lnTo>
                  <a:pt x="48" y="202"/>
                </a:lnTo>
                <a:lnTo>
                  <a:pt x="52" y="206"/>
                </a:lnTo>
                <a:lnTo>
                  <a:pt x="54" y="208"/>
                </a:lnTo>
                <a:lnTo>
                  <a:pt x="54" y="208"/>
                </a:lnTo>
                <a:lnTo>
                  <a:pt x="56" y="208"/>
                </a:lnTo>
                <a:lnTo>
                  <a:pt x="58" y="204"/>
                </a:lnTo>
                <a:lnTo>
                  <a:pt x="58" y="204"/>
                </a:lnTo>
                <a:lnTo>
                  <a:pt x="80" y="162"/>
                </a:lnTo>
                <a:lnTo>
                  <a:pt x="100" y="124"/>
                </a:lnTo>
                <a:lnTo>
                  <a:pt x="118" y="92"/>
                </a:lnTo>
                <a:lnTo>
                  <a:pt x="136" y="64"/>
                </a:lnTo>
                <a:lnTo>
                  <a:pt x="136" y="64"/>
                </a:lnTo>
                <a:lnTo>
                  <a:pt x="156" y="34"/>
                </a:lnTo>
                <a:lnTo>
                  <a:pt x="168" y="20"/>
                </a:lnTo>
                <a:lnTo>
                  <a:pt x="168" y="20"/>
                </a:lnTo>
                <a:lnTo>
                  <a:pt x="178" y="12"/>
                </a:lnTo>
                <a:lnTo>
                  <a:pt x="190" y="6"/>
                </a:lnTo>
                <a:lnTo>
                  <a:pt x="202" y="2"/>
                </a:lnTo>
                <a:lnTo>
                  <a:pt x="216" y="0"/>
                </a:lnTo>
                <a:lnTo>
                  <a:pt x="216" y="8"/>
                </a:lnTo>
                <a:lnTo>
                  <a:pt x="216" y="8"/>
                </a:lnTo>
                <a:lnTo>
                  <a:pt x="204" y="24"/>
                </a:lnTo>
                <a:lnTo>
                  <a:pt x="188" y="50"/>
                </a:lnTo>
                <a:lnTo>
                  <a:pt x="142" y="122"/>
                </a:lnTo>
                <a:lnTo>
                  <a:pt x="142" y="122"/>
                </a:lnTo>
                <a:lnTo>
                  <a:pt x="98" y="202"/>
                </a:lnTo>
                <a:lnTo>
                  <a:pt x="68" y="262"/>
                </a:lnTo>
                <a:lnTo>
                  <a:pt x="68" y="262"/>
                </a:lnTo>
                <a:lnTo>
                  <a:pt x="64" y="274"/>
                </a:lnTo>
                <a:lnTo>
                  <a:pt x="60" y="276"/>
                </a:lnTo>
                <a:lnTo>
                  <a:pt x="56" y="278"/>
                </a:lnTo>
                <a:lnTo>
                  <a:pt x="56" y="278"/>
                </a:lnTo>
                <a:lnTo>
                  <a:pt x="50" y="282"/>
                </a:lnTo>
                <a:lnTo>
                  <a:pt x="40" y="282"/>
                </a:lnTo>
                <a:lnTo>
                  <a:pt x="40" y="282"/>
                </a:lnTo>
                <a:lnTo>
                  <a:pt x="32" y="282"/>
                </a:lnTo>
                <a:lnTo>
                  <a:pt x="28" y="278"/>
                </a:lnTo>
                <a:lnTo>
                  <a:pt x="28" y="278"/>
                </a:lnTo>
                <a:lnTo>
                  <a:pt x="24" y="274"/>
                </a:lnTo>
                <a:lnTo>
                  <a:pt x="20" y="266"/>
                </a:lnTo>
                <a:lnTo>
                  <a:pt x="20" y="266"/>
                </a:lnTo>
                <a:lnTo>
                  <a:pt x="8" y="234"/>
                </a:lnTo>
                <a:lnTo>
                  <a:pt x="2" y="206"/>
                </a:lnTo>
                <a:lnTo>
                  <a:pt x="2" y="206"/>
                </a:lnTo>
                <a:lnTo>
                  <a:pt x="0" y="194"/>
                </a:lnTo>
                <a:lnTo>
                  <a:pt x="0" y="194"/>
                </a:lnTo>
                <a:close/>
              </a:path>
            </a:pathLst>
          </a:custGeom>
          <a:gradFill rotWithShape="1">
            <a:gsLst>
              <a:gs pos="0">
                <a:srgbClr val="008000"/>
              </a:gs>
              <a:gs pos="48000">
                <a:srgbClr val="00B300"/>
              </a:gs>
              <a:gs pos="100000">
                <a:srgbClr val="00FF00"/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37" name="Freeform 150"/>
          <p:cNvSpPr>
            <a:spLocks/>
          </p:cNvSpPr>
          <p:nvPr/>
        </p:nvSpPr>
        <p:spPr bwMode="auto">
          <a:xfrm>
            <a:off x="4207964" y="1565894"/>
            <a:ext cx="439147" cy="575023"/>
          </a:xfrm>
          <a:custGeom>
            <a:avLst/>
            <a:gdLst/>
            <a:ahLst/>
            <a:cxnLst>
              <a:cxn ang="0">
                <a:pos x="0" y="194"/>
              </a:cxn>
              <a:cxn ang="0">
                <a:pos x="0" y="194"/>
              </a:cxn>
              <a:cxn ang="0">
                <a:pos x="0" y="188"/>
              </a:cxn>
              <a:cxn ang="0">
                <a:pos x="4" y="182"/>
              </a:cxn>
              <a:cxn ang="0">
                <a:pos x="8" y="176"/>
              </a:cxn>
              <a:cxn ang="0">
                <a:pos x="14" y="170"/>
              </a:cxn>
              <a:cxn ang="0">
                <a:pos x="14" y="170"/>
              </a:cxn>
              <a:cxn ang="0">
                <a:pos x="24" y="166"/>
              </a:cxn>
              <a:cxn ang="0">
                <a:pos x="30" y="164"/>
              </a:cxn>
              <a:cxn ang="0">
                <a:pos x="30" y="164"/>
              </a:cxn>
              <a:cxn ang="0">
                <a:pos x="36" y="168"/>
              </a:cxn>
              <a:cxn ang="0">
                <a:pos x="38" y="174"/>
              </a:cxn>
              <a:cxn ang="0">
                <a:pos x="38" y="174"/>
              </a:cxn>
              <a:cxn ang="0">
                <a:pos x="48" y="202"/>
              </a:cxn>
              <a:cxn ang="0">
                <a:pos x="48" y="202"/>
              </a:cxn>
              <a:cxn ang="0">
                <a:pos x="52" y="206"/>
              </a:cxn>
              <a:cxn ang="0">
                <a:pos x="54" y="208"/>
              </a:cxn>
              <a:cxn ang="0">
                <a:pos x="54" y="208"/>
              </a:cxn>
              <a:cxn ang="0">
                <a:pos x="56" y="208"/>
              </a:cxn>
              <a:cxn ang="0">
                <a:pos x="58" y="204"/>
              </a:cxn>
              <a:cxn ang="0">
                <a:pos x="58" y="204"/>
              </a:cxn>
              <a:cxn ang="0">
                <a:pos x="80" y="162"/>
              </a:cxn>
              <a:cxn ang="0">
                <a:pos x="100" y="124"/>
              </a:cxn>
              <a:cxn ang="0">
                <a:pos x="118" y="92"/>
              </a:cxn>
              <a:cxn ang="0">
                <a:pos x="136" y="64"/>
              </a:cxn>
              <a:cxn ang="0">
                <a:pos x="136" y="64"/>
              </a:cxn>
              <a:cxn ang="0">
                <a:pos x="156" y="34"/>
              </a:cxn>
              <a:cxn ang="0">
                <a:pos x="168" y="20"/>
              </a:cxn>
              <a:cxn ang="0">
                <a:pos x="168" y="20"/>
              </a:cxn>
              <a:cxn ang="0">
                <a:pos x="178" y="12"/>
              </a:cxn>
              <a:cxn ang="0">
                <a:pos x="190" y="6"/>
              </a:cxn>
              <a:cxn ang="0">
                <a:pos x="202" y="2"/>
              </a:cxn>
              <a:cxn ang="0">
                <a:pos x="216" y="0"/>
              </a:cxn>
              <a:cxn ang="0">
                <a:pos x="216" y="8"/>
              </a:cxn>
              <a:cxn ang="0">
                <a:pos x="216" y="8"/>
              </a:cxn>
              <a:cxn ang="0">
                <a:pos x="204" y="24"/>
              </a:cxn>
              <a:cxn ang="0">
                <a:pos x="188" y="50"/>
              </a:cxn>
              <a:cxn ang="0">
                <a:pos x="142" y="122"/>
              </a:cxn>
              <a:cxn ang="0">
                <a:pos x="142" y="122"/>
              </a:cxn>
              <a:cxn ang="0">
                <a:pos x="98" y="202"/>
              </a:cxn>
              <a:cxn ang="0">
                <a:pos x="68" y="262"/>
              </a:cxn>
              <a:cxn ang="0">
                <a:pos x="68" y="262"/>
              </a:cxn>
              <a:cxn ang="0">
                <a:pos x="64" y="274"/>
              </a:cxn>
              <a:cxn ang="0">
                <a:pos x="60" y="276"/>
              </a:cxn>
              <a:cxn ang="0">
                <a:pos x="56" y="278"/>
              </a:cxn>
              <a:cxn ang="0">
                <a:pos x="56" y="278"/>
              </a:cxn>
              <a:cxn ang="0">
                <a:pos x="50" y="282"/>
              </a:cxn>
              <a:cxn ang="0">
                <a:pos x="40" y="282"/>
              </a:cxn>
              <a:cxn ang="0">
                <a:pos x="40" y="282"/>
              </a:cxn>
              <a:cxn ang="0">
                <a:pos x="32" y="282"/>
              </a:cxn>
              <a:cxn ang="0">
                <a:pos x="28" y="278"/>
              </a:cxn>
              <a:cxn ang="0">
                <a:pos x="28" y="278"/>
              </a:cxn>
              <a:cxn ang="0">
                <a:pos x="24" y="274"/>
              </a:cxn>
              <a:cxn ang="0">
                <a:pos x="20" y="266"/>
              </a:cxn>
              <a:cxn ang="0">
                <a:pos x="20" y="266"/>
              </a:cxn>
              <a:cxn ang="0">
                <a:pos x="8" y="234"/>
              </a:cxn>
              <a:cxn ang="0">
                <a:pos x="2" y="206"/>
              </a:cxn>
              <a:cxn ang="0">
                <a:pos x="2" y="206"/>
              </a:cxn>
              <a:cxn ang="0">
                <a:pos x="0" y="194"/>
              </a:cxn>
              <a:cxn ang="0">
                <a:pos x="0" y="194"/>
              </a:cxn>
            </a:cxnLst>
            <a:rect l="0" t="0" r="r" b="b"/>
            <a:pathLst>
              <a:path w="216" h="282">
                <a:moveTo>
                  <a:pt x="0" y="194"/>
                </a:moveTo>
                <a:lnTo>
                  <a:pt x="0" y="194"/>
                </a:lnTo>
                <a:lnTo>
                  <a:pt x="0" y="188"/>
                </a:lnTo>
                <a:lnTo>
                  <a:pt x="4" y="182"/>
                </a:lnTo>
                <a:lnTo>
                  <a:pt x="8" y="176"/>
                </a:lnTo>
                <a:lnTo>
                  <a:pt x="14" y="170"/>
                </a:lnTo>
                <a:lnTo>
                  <a:pt x="14" y="170"/>
                </a:lnTo>
                <a:lnTo>
                  <a:pt x="24" y="166"/>
                </a:lnTo>
                <a:lnTo>
                  <a:pt x="30" y="164"/>
                </a:lnTo>
                <a:lnTo>
                  <a:pt x="30" y="164"/>
                </a:lnTo>
                <a:lnTo>
                  <a:pt x="36" y="168"/>
                </a:lnTo>
                <a:lnTo>
                  <a:pt x="38" y="174"/>
                </a:lnTo>
                <a:lnTo>
                  <a:pt x="38" y="174"/>
                </a:lnTo>
                <a:lnTo>
                  <a:pt x="48" y="202"/>
                </a:lnTo>
                <a:lnTo>
                  <a:pt x="48" y="202"/>
                </a:lnTo>
                <a:lnTo>
                  <a:pt x="52" y="206"/>
                </a:lnTo>
                <a:lnTo>
                  <a:pt x="54" y="208"/>
                </a:lnTo>
                <a:lnTo>
                  <a:pt x="54" y="208"/>
                </a:lnTo>
                <a:lnTo>
                  <a:pt x="56" y="208"/>
                </a:lnTo>
                <a:lnTo>
                  <a:pt x="58" y="204"/>
                </a:lnTo>
                <a:lnTo>
                  <a:pt x="58" y="204"/>
                </a:lnTo>
                <a:lnTo>
                  <a:pt x="80" y="162"/>
                </a:lnTo>
                <a:lnTo>
                  <a:pt x="100" y="124"/>
                </a:lnTo>
                <a:lnTo>
                  <a:pt x="118" y="92"/>
                </a:lnTo>
                <a:lnTo>
                  <a:pt x="136" y="64"/>
                </a:lnTo>
                <a:lnTo>
                  <a:pt x="136" y="64"/>
                </a:lnTo>
                <a:lnTo>
                  <a:pt x="156" y="34"/>
                </a:lnTo>
                <a:lnTo>
                  <a:pt x="168" y="20"/>
                </a:lnTo>
                <a:lnTo>
                  <a:pt x="168" y="20"/>
                </a:lnTo>
                <a:lnTo>
                  <a:pt x="178" y="12"/>
                </a:lnTo>
                <a:lnTo>
                  <a:pt x="190" y="6"/>
                </a:lnTo>
                <a:lnTo>
                  <a:pt x="202" y="2"/>
                </a:lnTo>
                <a:lnTo>
                  <a:pt x="216" y="0"/>
                </a:lnTo>
                <a:lnTo>
                  <a:pt x="216" y="8"/>
                </a:lnTo>
                <a:lnTo>
                  <a:pt x="216" y="8"/>
                </a:lnTo>
                <a:lnTo>
                  <a:pt x="204" y="24"/>
                </a:lnTo>
                <a:lnTo>
                  <a:pt x="188" y="50"/>
                </a:lnTo>
                <a:lnTo>
                  <a:pt x="142" y="122"/>
                </a:lnTo>
                <a:lnTo>
                  <a:pt x="142" y="122"/>
                </a:lnTo>
                <a:lnTo>
                  <a:pt x="98" y="202"/>
                </a:lnTo>
                <a:lnTo>
                  <a:pt x="68" y="262"/>
                </a:lnTo>
                <a:lnTo>
                  <a:pt x="68" y="262"/>
                </a:lnTo>
                <a:lnTo>
                  <a:pt x="64" y="274"/>
                </a:lnTo>
                <a:lnTo>
                  <a:pt x="60" y="276"/>
                </a:lnTo>
                <a:lnTo>
                  <a:pt x="56" y="278"/>
                </a:lnTo>
                <a:lnTo>
                  <a:pt x="56" y="278"/>
                </a:lnTo>
                <a:lnTo>
                  <a:pt x="50" y="282"/>
                </a:lnTo>
                <a:lnTo>
                  <a:pt x="40" y="282"/>
                </a:lnTo>
                <a:lnTo>
                  <a:pt x="40" y="282"/>
                </a:lnTo>
                <a:lnTo>
                  <a:pt x="32" y="282"/>
                </a:lnTo>
                <a:lnTo>
                  <a:pt x="28" y="278"/>
                </a:lnTo>
                <a:lnTo>
                  <a:pt x="28" y="278"/>
                </a:lnTo>
                <a:lnTo>
                  <a:pt x="24" y="274"/>
                </a:lnTo>
                <a:lnTo>
                  <a:pt x="20" y="266"/>
                </a:lnTo>
                <a:lnTo>
                  <a:pt x="20" y="266"/>
                </a:lnTo>
                <a:lnTo>
                  <a:pt x="8" y="234"/>
                </a:lnTo>
                <a:lnTo>
                  <a:pt x="2" y="206"/>
                </a:lnTo>
                <a:lnTo>
                  <a:pt x="2" y="206"/>
                </a:lnTo>
                <a:lnTo>
                  <a:pt x="0" y="194"/>
                </a:lnTo>
                <a:lnTo>
                  <a:pt x="0" y="194"/>
                </a:lnTo>
                <a:close/>
              </a:path>
            </a:pathLst>
          </a:custGeom>
          <a:gradFill rotWithShape="1">
            <a:gsLst>
              <a:gs pos="0">
                <a:srgbClr val="008000"/>
              </a:gs>
              <a:gs pos="48000">
                <a:srgbClr val="00B300"/>
              </a:gs>
              <a:gs pos="100000">
                <a:srgbClr val="00FF00"/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Calibri"/>
              <a:ea typeface="ＭＳ Ｐゴシック" pitchFamily="-107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24840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5" grpId="0" animBg="1"/>
      <p:bldP spid="16" grpId="0" animBg="1"/>
      <p:bldP spid="20" grpId="0" animBg="1"/>
      <p:bldP spid="36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ight Arrow 29"/>
          <p:cNvSpPr>
            <a:spLocks noChangeArrowheads="1"/>
          </p:cNvSpPr>
          <p:nvPr/>
        </p:nvSpPr>
        <p:spPr bwMode="auto">
          <a:xfrm>
            <a:off x="1771652" y="6127050"/>
            <a:ext cx="6651624" cy="420687"/>
          </a:xfrm>
          <a:prstGeom prst="rightArrow">
            <a:avLst>
              <a:gd name="adj1" fmla="val 50000"/>
              <a:gd name="adj2" fmla="val 50005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Right Arrow 30"/>
          <p:cNvSpPr>
            <a:spLocks noChangeArrowheads="1"/>
          </p:cNvSpPr>
          <p:nvPr/>
        </p:nvSpPr>
        <p:spPr bwMode="auto">
          <a:xfrm rot="-5400000">
            <a:off x="-1189831" y="3323431"/>
            <a:ext cx="5257800" cy="420688"/>
          </a:xfrm>
          <a:prstGeom prst="rightArrow">
            <a:avLst>
              <a:gd name="adj1" fmla="val 50000"/>
              <a:gd name="adj2" fmla="val 49992"/>
            </a:avLst>
          </a:prstGeom>
          <a:gradFill rotWithShape="1">
            <a:gsLst>
              <a:gs pos="0">
                <a:srgbClr val="74F4FF">
                  <a:alpha val="0"/>
                </a:srgbClr>
              </a:gs>
              <a:gs pos="50000">
                <a:srgbClr val="208ECD">
                  <a:alpha val="50000"/>
                </a:srgbClr>
              </a:gs>
              <a:gs pos="100000">
                <a:srgbClr val="156593"/>
              </a:gs>
            </a:gsLst>
            <a:lin ang="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01781" y="6183405"/>
            <a:ext cx="744434" cy="307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FFFFFF"/>
                </a:solidFill>
                <a:latin typeface="+mn-lt"/>
                <a:ea typeface="ＭＳ Ｐゴシック" charset="-128"/>
                <a:cs typeface="ＭＳ Ｐゴシック" charset="-128"/>
              </a:rPr>
              <a:t>CCSS</a:t>
            </a:r>
            <a:endParaRPr lang="en-US" sz="1400" dirty="0">
              <a:solidFill>
                <a:srgbClr val="FFFFFF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25213" y="3599407"/>
            <a:ext cx="28920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b="1" dirty="0" smtClean="0">
                <a:latin typeface="+mn-lt"/>
                <a:ea typeface="ＭＳ Ｐゴシック" charset="-128"/>
                <a:cs typeface="ＭＳ Ｐゴシック" charset="-128"/>
              </a:rPr>
              <a:t>ESSENTIAL QUESTIONS</a:t>
            </a:r>
            <a:endParaRPr lang="en-US" sz="1400" b="1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4" name="Gruppe 55"/>
          <p:cNvGrpSpPr/>
          <p:nvPr/>
        </p:nvGrpSpPr>
        <p:grpSpPr>
          <a:xfrm>
            <a:off x="1592957" y="1315545"/>
            <a:ext cx="6706517" cy="297976"/>
            <a:chOff x="3319464" y="876282"/>
            <a:chExt cx="2703620" cy="220005"/>
          </a:xfrm>
        </p:grpSpPr>
        <p:sp>
          <p:nvSpPr>
            <p:cNvPr id="44" name="Rektangel 27"/>
            <p:cNvSpPr/>
            <p:nvPr/>
          </p:nvSpPr>
          <p:spPr bwMode="auto">
            <a:xfrm>
              <a:off x="3319464" y="876282"/>
              <a:ext cx="2703620" cy="220005"/>
            </a:xfrm>
            <a:prstGeom prst="rect">
              <a:avLst/>
            </a:prstGeom>
            <a:gradFill flip="none" rotWithShape="1">
              <a:gsLst>
                <a:gs pos="100000">
                  <a:srgbClr val="135881"/>
                </a:gs>
                <a:gs pos="0">
                  <a:srgbClr val="23A7F4"/>
                </a:gs>
              </a:gsLst>
              <a:lin ang="16200000" scaled="0"/>
              <a:tileRect/>
            </a:gradFill>
            <a:ln w="9525" cap="flat" cmpd="sng" algn="ctr">
              <a:solidFill>
                <a:srgbClr val="208ECD"/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Rektangel 28"/>
            <p:cNvSpPr/>
            <p:nvPr/>
          </p:nvSpPr>
          <p:spPr bwMode="auto">
            <a:xfrm>
              <a:off x="3319464" y="962302"/>
              <a:ext cx="2703620" cy="64842"/>
            </a:xfrm>
            <a:prstGeom prst="rect">
              <a:avLst/>
            </a:prstGeom>
            <a:gradFill rotWithShape="1">
              <a:gsLst>
                <a:gs pos="100000">
                  <a:srgbClr val="FFFCF9">
                    <a:alpha val="79000"/>
                  </a:srgbClr>
                </a:gs>
                <a:gs pos="0">
                  <a:srgbClr val="E6E6E6">
                    <a:tint val="50000"/>
                    <a:shade val="100000"/>
                    <a:satMod val="350000"/>
                    <a:alpha val="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kern="0" dirty="0">
                <a:solidFill>
                  <a:sysClr val="window" lastClr="FFFFFF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1592957" y="1613521"/>
            <a:ext cx="6706517" cy="454915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7C8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01688">
              <a:spcBef>
                <a:spcPct val="20000"/>
              </a:spcBef>
            </a:pPr>
            <a:endParaRPr lang="en-US" b="1" noProof="1" smtClean="0">
              <a:solidFill>
                <a:schemeClr val="tx1"/>
              </a:solidFill>
              <a:cs typeface="Arial" charset="0"/>
            </a:endParaRPr>
          </a:p>
          <a:p>
            <a:pPr algn="ctr" defTabSz="801688">
              <a:spcBef>
                <a:spcPct val="20000"/>
              </a:spcBef>
            </a:pPr>
            <a:r>
              <a:rPr lang="en-US" b="1" noProof="1" smtClean="0">
                <a:solidFill>
                  <a:schemeClr val="tx1"/>
                </a:solidFill>
                <a:cs typeface="Arial" charset="0"/>
              </a:rPr>
              <a:t>Common Core Lesson Design</a:t>
            </a:r>
          </a:p>
          <a:p>
            <a:pPr algn="ctr" defTabSz="801688">
              <a:spcBef>
                <a:spcPct val="20000"/>
              </a:spcBef>
            </a:pPr>
            <a:endParaRPr lang="en-US" b="1" noProof="1">
              <a:solidFill>
                <a:schemeClr val="tx1"/>
              </a:solidFill>
              <a:cs typeface="Arial" charset="0"/>
            </a:endParaRP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Based on learning targets and DOK Levels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Skills and concepts are clear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Thinking is required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Inquiry is the goal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Application to new situations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noProof="1" smtClean="0">
                <a:solidFill>
                  <a:schemeClr val="tx1"/>
                </a:solidFill>
                <a:cs typeface="Arial" charset="0"/>
              </a:rPr>
              <a:t>Within the curriculum and across the curriculum connection</a:t>
            </a:r>
          </a:p>
          <a:p>
            <a:pPr marL="742950" lvl="1" indent="-285750" defTabSz="801688">
              <a:spcBef>
                <a:spcPct val="20000"/>
              </a:spcBef>
              <a:buFont typeface="Wingdings" panose="05000000000000000000" pitchFamily="2" charset="2"/>
              <a:buChar char="§"/>
            </a:pPr>
            <a:endParaRPr lang="en-US" noProof="1">
              <a:solidFill>
                <a:prstClr val="black"/>
              </a:solidFill>
              <a:cs typeface="Arial" charset="0"/>
            </a:endParaRPr>
          </a:p>
          <a:p>
            <a:pPr defTabSz="801688">
              <a:spcBef>
                <a:spcPct val="20000"/>
              </a:spcBef>
            </a:pPr>
            <a:endParaRPr lang="en-US" noProof="1" smtClean="0">
              <a:solidFill>
                <a:schemeClr val="tx1"/>
              </a:solidFill>
              <a:cs typeface="Arial" charset="0"/>
            </a:endParaRPr>
          </a:p>
          <a:p>
            <a:pPr defTabSz="801688">
              <a:spcBef>
                <a:spcPct val="20000"/>
              </a:spcBef>
            </a:pPr>
            <a:endParaRPr lang="en-US" noProof="1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248400" y="6507802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Amna Ahmad 2014 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25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Slideshop_matrix_chart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6ECEF25-2FCE-4E57-9D1B-94BA2D173C1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Slideshop_matrix_charts</Template>
  <TotalTime>12185</TotalTime>
  <Words>2115</Words>
  <Application>Microsoft Office PowerPoint</Application>
  <PresentationFormat>On-screen Show (4:3)</PresentationFormat>
  <Paragraphs>510</Paragraphs>
  <Slides>35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Slideshop_matrix_charts</vt:lpstr>
      <vt:lpstr>Acrobat Document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Moreno Valley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Ahmad, Amna</dc:creator>
  <cp:lastModifiedBy>Samurai</cp:lastModifiedBy>
  <cp:revision>222</cp:revision>
  <cp:lastPrinted>2014-01-28T19:42:11Z</cp:lastPrinted>
  <dcterms:created xsi:type="dcterms:W3CDTF">2014-01-21T18:51:51Z</dcterms:created>
  <dcterms:modified xsi:type="dcterms:W3CDTF">2014-03-01T03:55:49Z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TC018754929991</vt:lpwstr>
  </property>
</Properties>
</file>